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04" r:id="rId2"/>
    <p:sldMasterId id="2147483816" r:id="rId3"/>
  </p:sldMasterIdLst>
  <p:notesMasterIdLst>
    <p:notesMasterId r:id="rId76"/>
  </p:notesMasterIdLst>
  <p:sldIdLst>
    <p:sldId id="416" r:id="rId4"/>
    <p:sldId id="451" r:id="rId5"/>
    <p:sldId id="397" r:id="rId6"/>
    <p:sldId id="418" r:id="rId7"/>
    <p:sldId id="420" r:id="rId8"/>
    <p:sldId id="421" r:id="rId9"/>
    <p:sldId id="422" r:id="rId10"/>
    <p:sldId id="426" r:id="rId11"/>
    <p:sldId id="453" r:id="rId12"/>
    <p:sldId id="452" r:id="rId13"/>
    <p:sldId id="415" r:id="rId14"/>
    <p:sldId id="435" r:id="rId15"/>
    <p:sldId id="427" r:id="rId16"/>
    <p:sldId id="419" r:id="rId17"/>
    <p:sldId id="454" r:id="rId18"/>
    <p:sldId id="430" r:id="rId19"/>
    <p:sldId id="433" r:id="rId20"/>
    <p:sldId id="428" r:id="rId21"/>
    <p:sldId id="431" r:id="rId22"/>
    <p:sldId id="429" r:id="rId23"/>
    <p:sldId id="432" r:id="rId24"/>
    <p:sldId id="436" r:id="rId25"/>
    <p:sldId id="437" r:id="rId26"/>
    <p:sldId id="456" r:id="rId27"/>
    <p:sldId id="434" r:id="rId28"/>
    <p:sldId id="413" r:id="rId29"/>
    <p:sldId id="438" r:id="rId30"/>
    <p:sldId id="439" r:id="rId31"/>
    <p:sldId id="457" r:id="rId32"/>
    <p:sldId id="442" r:id="rId33"/>
    <p:sldId id="459" r:id="rId34"/>
    <p:sldId id="506" r:id="rId35"/>
    <p:sldId id="503" r:id="rId36"/>
    <p:sldId id="477" r:id="rId37"/>
    <p:sldId id="462" r:id="rId38"/>
    <p:sldId id="463" r:id="rId39"/>
    <p:sldId id="464" r:id="rId40"/>
    <p:sldId id="465" r:id="rId41"/>
    <p:sldId id="471" r:id="rId42"/>
    <p:sldId id="472" r:id="rId43"/>
    <p:sldId id="473" r:id="rId44"/>
    <p:sldId id="474" r:id="rId45"/>
    <p:sldId id="475" r:id="rId46"/>
    <p:sldId id="476" r:id="rId47"/>
    <p:sldId id="478" r:id="rId48"/>
    <p:sldId id="479" r:id="rId49"/>
    <p:sldId id="480" r:id="rId50"/>
    <p:sldId id="481" r:id="rId51"/>
    <p:sldId id="482" r:id="rId52"/>
    <p:sldId id="483" r:id="rId53"/>
    <p:sldId id="484" r:id="rId54"/>
    <p:sldId id="485" r:id="rId55"/>
    <p:sldId id="486" r:id="rId56"/>
    <p:sldId id="488" r:id="rId57"/>
    <p:sldId id="489" r:id="rId58"/>
    <p:sldId id="490" r:id="rId59"/>
    <p:sldId id="491" r:id="rId60"/>
    <p:sldId id="492" r:id="rId61"/>
    <p:sldId id="493" r:id="rId62"/>
    <p:sldId id="494" r:id="rId63"/>
    <p:sldId id="495" r:id="rId64"/>
    <p:sldId id="496" r:id="rId65"/>
    <p:sldId id="497" r:id="rId66"/>
    <p:sldId id="498" r:id="rId67"/>
    <p:sldId id="499" r:id="rId68"/>
    <p:sldId id="500" r:id="rId69"/>
    <p:sldId id="501" r:id="rId70"/>
    <p:sldId id="502" r:id="rId71"/>
    <p:sldId id="504" r:id="rId72"/>
    <p:sldId id="505" r:id="rId73"/>
    <p:sldId id="461" r:id="rId74"/>
    <p:sldId id="458" r:id="rId75"/>
  </p:sldIdLst>
  <p:sldSz cx="9144000" cy="6858000" type="screen4x3"/>
  <p:notesSz cx="6858000" cy="9144000"/>
  <p:defaultTextStyle>
    <a:defPPr>
      <a:defRPr lang="en-US"/>
    </a:defPPr>
    <a:lvl1pPr marL="0" algn="l" defTabSz="914049" rtl="0" eaLnBrk="1" latinLnBrk="0" hangingPunct="1">
      <a:defRPr sz="1800" kern="1200">
        <a:solidFill>
          <a:schemeClr val="tx1"/>
        </a:solidFill>
        <a:latin typeface="+mn-lt"/>
        <a:ea typeface="+mn-ea"/>
        <a:cs typeface="+mn-cs"/>
      </a:defRPr>
    </a:lvl1pPr>
    <a:lvl2pPr marL="457025" algn="l" defTabSz="914049" rtl="0" eaLnBrk="1" latinLnBrk="0" hangingPunct="1">
      <a:defRPr sz="1800" kern="1200">
        <a:solidFill>
          <a:schemeClr val="tx1"/>
        </a:solidFill>
        <a:latin typeface="+mn-lt"/>
        <a:ea typeface="+mn-ea"/>
        <a:cs typeface="+mn-cs"/>
      </a:defRPr>
    </a:lvl2pPr>
    <a:lvl3pPr marL="914049" algn="l" defTabSz="914049" rtl="0" eaLnBrk="1" latinLnBrk="0" hangingPunct="1">
      <a:defRPr sz="1800" kern="1200">
        <a:solidFill>
          <a:schemeClr val="tx1"/>
        </a:solidFill>
        <a:latin typeface="+mn-lt"/>
        <a:ea typeface="+mn-ea"/>
        <a:cs typeface="+mn-cs"/>
      </a:defRPr>
    </a:lvl3pPr>
    <a:lvl4pPr marL="1371074" algn="l" defTabSz="914049" rtl="0" eaLnBrk="1" latinLnBrk="0" hangingPunct="1">
      <a:defRPr sz="1800" kern="1200">
        <a:solidFill>
          <a:schemeClr val="tx1"/>
        </a:solidFill>
        <a:latin typeface="+mn-lt"/>
        <a:ea typeface="+mn-ea"/>
        <a:cs typeface="+mn-cs"/>
      </a:defRPr>
    </a:lvl4pPr>
    <a:lvl5pPr marL="1828098" algn="l" defTabSz="914049" rtl="0" eaLnBrk="1" latinLnBrk="0" hangingPunct="1">
      <a:defRPr sz="1800" kern="1200">
        <a:solidFill>
          <a:schemeClr val="tx1"/>
        </a:solidFill>
        <a:latin typeface="+mn-lt"/>
        <a:ea typeface="+mn-ea"/>
        <a:cs typeface="+mn-cs"/>
      </a:defRPr>
    </a:lvl5pPr>
    <a:lvl6pPr marL="2285123" algn="l" defTabSz="914049" rtl="0" eaLnBrk="1" latinLnBrk="0" hangingPunct="1">
      <a:defRPr sz="1800" kern="1200">
        <a:solidFill>
          <a:schemeClr val="tx1"/>
        </a:solidFill>
        <a:latin typeface="+mn-lt"/>
        <a:ea typeface="+mn-ea"/>
        <a:cs typeface="+mn-cs"/>
      </a:defRPr>
    </a:lvl6pPr>
    <a:lvl7pPr marL="2742147" algn="l" defTabSz="914049" rtl="0" eaLnBrk="1" latinLnBrk="0" hangingPunct="1">
      <a:defRPr sz="1800" kern="1200">
        <a:solidFill>
          <a:schemeClr val="tx1"/>
        </a:solidFill>
        <a:latin typeface="+mn-lt"/>
        <a:ea typeface="+mn-ea"/>
        <a:cs typeface="+mn-cs"/>
      </a:defRPr>
    </a:lvl7pPr>
    <a:lvl8pPr marL="3199152" algn="l" defTabSz="914049" rtl="0" eaLnBrk="1" latinLnBrk="0" hangingPunct="1">
      <a:defRPr sz="1800" kern="1200">
        <a:solidFill>
          <a:schemeClr val="tx1"/>
        </a:solidFill>
        <a:latin typeface="+mn-lt"/>
        <a:ea typeface="+mn-ea"/>
        <a:cs typeface="+mn-cs"/>
      </a:defRPr>
    </a:lvl8pPr>
    <a:lvl9pPr marL="3656192" algn="l" defTabSz="91404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202"/>
    <a:srgbClr val="0F4E0C"/>
    <a:srgbClr val="2B41FF"/>
    <a:srgbClr val="3A89FF"/>
    <a:srgbClr val="32D300"/>
    <a:srgbClr val="717171"/>
    <a:srgbClr val="6F6F6F"/>
    <a:srgbClr val="7D7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82" autoAdjust="0"/>
    <p:restoredTop sz="98479" autoAdjust="0"/>
  </p:normalViewPr>
  <p:slideViewPr>
    <p:cSldViewPr>
      <p:cViewPr>
        <p:scale>
          <a:sx n="110" d="100"/>
          <a:sy n="110" d="100"/>
        </p:scale>
        <p:origin x="-516" y="-72"/>
      </p:cViewPr>
      <p:guideLst>
        <p:guide orient="horz" pos="2160"/>
        <p:guide pos="2880"/>
      </p:guideLst>
    </p:cSldViewPr>
  </p:slideViewPr>
  <p:notesTextViewPr>
    <p:cViewPr>
      <p:scale>
        <a:sx n="1" d="1"/>
        <a:sy n="1" d="1"/>
      </p:scale>
      <p:origin x="0" y="0"/>
    </p:cViewPr>
  </p:notesTextViewPr>
  <p:sorterViewPr>
    <p:cViewPr>
      <p:scale>
        <a:sx n="72" d="100"/>
        <a:sy n="72" d="100"/>
      </p:scale>
      <p:origin x="0" y="30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553A31-0CD7-4CAD-A883-DB20AF265BD6}" type="datetimeFigureOut">
              <a:rPr lang="en-US" smtClean="0"/>
              <a:pPr/>
              <a:t>8/8/2016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715AD-E221-425E-AA8A-19C0C39DFFBD}" type="slidenum">
              <a:rPr lang="en-US" smtClean="0"/>
              <a:pPr/>
              <a:t>‹#›</a:t>
            </a:fld>
            <a:endParaRPr lang="en-US" dirty="0"/>
          </a:p>
        </p:txBody>
      </p:sp>
    </p:spTree>
    <p:extLst>
      <p:ext uri="{BB962C8B-B14F-4D97-AF65-F5344CB8AC3E}">
        <p14:creationId xmlns:p14="http://schemas.microsoft.com/office/powerpoint/2010/main" val="165355261"/>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8" algn="l" defTabSz="914049" rtl="0" eaLnBrk="1" latinLnBrk="0" hangingPunct="1">
      <a:defRPr sz="1200" kern="1200">
        <a:solidFill>
          <a:schemeClr val="tx1"/>
        </a:solidFill>
        <a:latin typeface="+mn-lt"/>
        <a:ea typeface="+mn-ea"/>
        <a:cs typeface="+mn-cs"/>
      </a:defRPr>
    </a:lvl5pPr>
    <a:lvl6pPr marL="2285123" algn="l" defTabSz="914049" rtl="0" eaLnBrk="1" latinLnBrk="0" hangingPunct="1">
      <a:defRPr sz="1200" kern="1200">
        <a:solidFill>
          <a:schemeClr val="tx1"/>
        </a:solidFill>
        <a:latin typeface="+mn-lt"/>
        <a:ea typeface="+mn-ea"/>
        <a:cs typeface="+mn-cs"/>
      </a:defRPr>
    </a:lvl6pPr>
    <a:lvl7pPr marL="2742147" algn="l" defTabSz="914049" rtl="0" eaLnBrk="1" latinLnBrk="0" hangingPunct="1">
      <a:defRPr sz="1200" kern="1200">
        <a:solidFill>
          <a:schemeClr val="tx1"/>
        </a:solidFill>
        <a:latin typeface="+mn-lt"/>
        <a:ea typeface="+mn-ea"/>
        <a:cs typeface="+mn-cs"/>
      </a:defRPr>
    </a:lvl7pPr>
    <a:lvl8pPr marL="3199152" algn="l" defTabSz="914049" rtl="0" eaLnBrk="1" latinLnBrk="0" hangingPunct="1">
      <a:defRPr sz="1200" kern="1200">
        <a:solidFill>
          <a:schemeClr val="tx1"/>
        </a:solidFill>
        <a:latin typeface="+mn-lt"/>
        <a:ea typeface="+mn-ea"/>
        <a:cs typeface="+mn-cs"/>
      </a:defRPr>
    </a:lvl8pPr>
    <a:lvl9pPr marL="3656192"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More than 100 million people in the U.S. (one-third of the population) are diabetic or </a:t>
            </a:r>
            <a:r>
              <a:rPr lang="en-US" sz="1200" kern="1200" dirty="0" err="1" smtClean="0">
                <a:solidFill>
                  <a:schemeClr val="tx1"/>
                </a:solidFill>
                <a:effectLst/>
                <a:latin typeface="+mn-lt"/>
                <a:ea typeface="+mn-ea"/>
                <a:cs typeface="+mn-cs"/>
              </a:rPr>
              <a:t>prediabetic</a:t>
            </a:r>
            <a:endParaRPr lang="en-US" dirty="0"/>
          </a:p>
        </p:txBody>
      </p:sp>
      <p:sp>
        <p:nvSpPr>
          <p:cNvPr id="4" name="Slide Number Placeholder 3"/>
          <p:cNvSpPr>
            <a:spLocks noGrp="1"/>
          </p:cNvSpPr>
          <p:nvPr>
            <p:ph type="sldNum" sz="quarter" idx="10"/>
          </p:nvPr>
        </p:nvSpPr>
        <p:spPr/>
        <p:txBody>
          <a:bodyPr/>
          <a:lstStyle/>
          <a:p>
            <a:fld id="{F8E89719-3E44-084B-AA0F-08B2BA09592D}" type="slidenum">
              <a:rPr lang="en-US" smtClean="0"/>
              <a:pPr/>
              <a:t>5</a:t>
            </a:fld>
            <a:endParaRPr lang="en-US"/>
          </a:p>
        </p:txBody>
      </p:sp>
    </p:spTree>
    <p:extLst>
      <p:ext uri="{BB962C8B-B14F-4D97-AF65-F5344CB8AC3E}">
        <p14:creationId xmlns:p14="http://schemas.microsoft.com/office/powerpoint/2010/main" val="1032852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Matcha</a:t>
            </a:r>
            <a:r>
              <a:rPr lang="en-US" sz="1200" kern="1200" dirty="0" smtClean="0">
                <a:solidFill>
                  <a:schemeClr val="tx1"/>
                </a:solidFill>
                <a:effectLst/>
                <a:latin typeface="+mn-lt"/>
                <a:ea typeface="+mn-ea"/>
                <a:cs typeface="+mn-cs"/>
              </a:rPr>
              <a:t>, which is a Chi-Oka blend rich in antioxidants and other vital nutrients, provides a natural source of energy and improved mental clarity. Whenever you need it, enjoy a drink of </a:t>
            </a:r>
            <a:r>
              <a:rPr lang="en-US" sz="1200" kern="1200" dirty="0" err="1" smtClean="0">
                <a:solidFill>
                  <a:schemeClr val="tx1"/>
                </a:solidFill>
                <a:effectLst/>
                <a:latin typeface="+mn-lt"/>
                <a:ea typeface="+mn-ea"/>
                <a:cs typeface="+mn-cs"/>
              </a:rPr>
              <a:t>Matcha</a:t>
            </a:r>
            <a:r>
              <a:rPr lang="en-US" sz="1200" kern="1200" dirty="0" smtClean="0">
                <a:solidFill>
                  <a:schemeClr val="tx1"/>
                </a:solidFill>
                <a:effectLst/>
                <a:latin typeface="+mn-lt"/>
                <a:ea typeface="+mn-ea"/>
                <a:cs typeface="+mn-cs"/>
              </a:rPr>
              <a:t> to help:</a:t>
            </a:r>
          </a:p>
          <a:p>
            <a:pPr lvl="0"/>
            <a:r>
              <a:rPr lang="en-US" sz="1200" kern="1200" dirty="0" smtClean="0">
                <a:solidFill>
                  <a:schemeClr val="tx1"/>
                </a:solidFill>
                <a:effectLst/>
                <a:latin typeface="+mn-lt"/>
                <a:ea typeface="+mn-ea"/>
                <a:cs typeface="+mn-cs"/>
              </a:rPr>
              <a:t>Increase alertness and focus</a:t>
            </a:r>
          </a:p>
          <a:p>
            <a:pPr lvl="0"/>
            <a:r>
              <a:rPr lang="en-US" sz="1200" kern="1200" dirty="0" smtClean="0">
                <a:solidFill>
                  <a:schemeClr val="tx1"/>
                </a:solidFill>
                <a:effectLst/>
                <a:latin typeface="+mn-lt"/>
                <a:ea typeface="+mn-ea"/>
                <a:cs typeface="+mn-cs"/>
              </a:rPr>
              <a:t>Add vitality and harmony to your mind and body</a:t>
            </a:r>
          </a:p>
          <a:p>
            <a:pPr lvl="0"/>
            <a:r>
              <a:rPr lang="en-US" sz="1200" kern="1200" dirty="0" smtClean="0">
                <a:solidFill>
                  <a:schemeClr val="tx1"/>
                </a:solidFill>
                <a:effectLst/>
                <a:latin typeface="+mn-lt"/>
                <a:ea typeface="+mn-ea"/>
                <a:cs typeface="+mn-cs"/>
              </a:rPr>
              <a:t>Relieve stress and improve concentration</a:t>
            </a:r>
          </a:p>
          <a:p>
            <a:pPr lvl="0"/>
            <a:r>
              <a:rPr lang="en-US" sz="1200" kern="1200" dirty="0" smtClean="0">
                <a:solidFill>
                  <a:schemeClr val="tx1"/>
                </a:solidFill>
                <a:effectLst/>
                <a:latin typeface="+mn-lt"/>
                <a:ea typeface="+mn-ea"/>
                <a:cs typeface="+mn-cs"/>
              </a:rPr>
              <a:t>Contribute to normal, energy-yielding metabolism</a:t>
            </a:r>
          </a:p>
          <a:p>
            <a:pPr lvl="0"/>
            <a:r>
              <a:rPr lang="en-US" sz="1200" kern="1200" dirty="0" smtClean="0">
                <a:solidFill>
                  <a:schemeClr val="tx1"/>
                </a:solidFill>
                <a:effectLst/>
                <a:latin typeface="+mn-lt"/>
                <a:ea typeface="+mn-ea"/>
                <a:cs typeface="+mn-cs"/>
              </a:rPr>
              <a:t>Contribute to the protection of cell constituents from oxidative damage</a:t>
            </a:r>
          </a:p>
          <a:p>
            <a:endParaRPr lang="en-US" dirty="0"/>
          </a:p>
        </p:txBody>
      </p:sp>
      <p:sp>
        <p:nvSpPr>
          <p:cNvPr id="4" name="Slide Number Placeholder 3"/>
          <p:cNvSpPr>
            <a:spLocks noGrp="1"/>
          </p:cNvSpPr>
          <p:nvPr>
            <p:ph type="sldNum" sz="quarter" idx="10"/>
          </p:nvPr>
        </p:nvSpPr>
        <p:spPr/>
        <p:txBody>
          <a:bodyPr/>
          <a:lstStyle/>
          <a:p>
            <a:fld id="{F8E89719-3E44-084B-AA0F-08B2BA09592D}" type="slidenum">
              <a:rPr lang="en-US" smtClean="0"/>
              <a:pPr/>
              <a:t>20</a:t>
            </a:fld>
            <a:endParaRPr lang="en-US"/>
          </a:p>
        </p:txBody>
      </p:sp>
    </p:spTree>
    <p:extLst>
      <p:ext uri="{BB962C8B-B14F-4D97-AF65-F5344CB8AC3E}">
        <p14:creationId xmlns:p14="http://schemas.microsoft.com/office/powerpoint/2010/main" val="458803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Matcha</a:t>
            </a:r>
            <a:r>
              <a:rPr lang="en-US" sz="1200" kern="1200" dirty="0" smtClean="0">
                <a:solidFill>
                  <a:schemeClr val="tx1"/>
                </a:solidFill>
                <a:effectLst/>
                <a:latin typeface="+mn-lt"/>
                <a:ea typeface="+mn-ea"/>
                <a:cs typeface="+mn-cs"/>
              </a:rPr>
              <a:t>, which is a Chi-Oka blend rich in antioxidants and other vital nutrients, provides a natural source of energy and improved mental clarity. Whenever you need it, enjoy a drink of </a:t>
            </a:r>
            <a:r>
              <a:rPr lang="en-US" sz="1200" kern="1200" dirty="0" err="1" smtClean="0">
                <a:solidFill>
                  <a:schemeClr val="tx1"/>
                </a:solidFill>
                <a:effectLst/>
                <a:latin typeface="+mn-lt"/>
                <a:ea typeface="+mn-ea"/>
                <a:cs typeface="+mn-cs"/>
              </a:rPr>
              <a:t>Matcha</a:t>
            </a:r>
            <a:r>
              <a:rPr lang="en-US" sz="1200" kern="1200" dirty="0" smtClean="0">
                <a:solidFill>
                  <a:schemeClr val="tx1"/>
                </a:solidFill>
                <a:effectLst/>
                <a:latin typeface="+mn-lt"/>
                <a:ea typeface="+mn-ea"/>
                <a:cs typeface="+mn-cs"/>
              </a:rPr>
              <a:t> to help:</a:t>
            </a:r>
          </a:p>
          <a:p>
            <a:pPr lvl="0"/>
            <a:r>
              <a:rPr lang="en-US" sz="1200" kern="1200" dirty="0" smtClean="0">
                <a:solidFill>
                  <a:schemeClr val="tx1"/>
                </a:solidFill>
                <a:effectLst/>
                <a:latin typeface="+mn-lt"/>
                <a:ea typeface="+mn-ea"/>
                <a:cs typeface="+mn-cs"/>
              </a:rPr>
              <a:t>Increase alertness and focus</a:t>
            </a:r>
          </a:p>
          <a:p>
            <a:pPr lvl="0"/>
            <a:r>
              <a:rPr lang="en-US" sz="1200" kern="1200" dirty="0" smtClean="0">
                <a:solidFill>
                  <a:schemeClr val="tx1"/>
                </a:solidFill>
                <a:effectLst/>
                <a:latin typeface="+mn-lt"/>
                <a:ea typeface="+mn-ea"/>
                <a:cs typeface="+mn-cs"/>
              </a:rPr>
              <a:t>Add vitality and harmony to your mind and body</a:t>
            </a:r>
          </a:p>
          <a:p>
            <a:pPr lvl="0"/>
            <a:r>
              <a:rPr lang="en-US" sz="1200" kern="1200" dirty="0" smtClean="0">
                <a:solidFill>
                  <a:schemeClr val="tx1"/>
                </a:solidFill>
                <a:effectLst/>
                <a:latin typeface="+mn-lt"/>
                <a:ea typeface="+mn-ea"/>
                <a:cs typeface="+mn-cs"/>
              </a:rPr>
              <a:t>Relieve stress and improve concentration</a:t>
            </a:r>
          </a:p>
          <a:p>
            <a:pPr lvl="0"/>
            <a:r>
              <a:rPr lang="en-US" sz="1200" kern="1200" dirty="0" smtClean="0">
                <a:solidFill>
                  <a:schemeClr val="tx1"/>
                </a:solidFill>
                <a:effectLst/>
                <a:latin typeface="+mn-lt"/>
                <a:ea typeface="+mn-ea"/>
                <a:cs typeface="+mn-cs"/>
              </a:rPr>
              <a:t>Contribute to normal, energy-yielding metabolism</a:t>
            </a:r>
          </a:p>
          <a:p>
            <a:pPr lvl="0"/>
            <a:r>
              <a:rPr lang="en-US" sz="1200" kern="1200" dirty="0" smtClean="0">
                <a:solidFill>
                  <a:schemeClr val="tx1"/>
                </a:solidFill>
                <a:effectLst/>
                <a:latin typeface="+mn-lt"/>
                <a:ea typeface="+mn-ea"/>
                <a:cs typeface="+mn-cs"/>
              </a:rPr>
              <a:t>Contribute to the protection of cell constituents from oxidative damage</a:t>
            </a:r>
          </a:p>
          <a:p>
            <a:endParaRPr lang="en-US" dirty="0"/>
          </a:p>
        </p:txBody>
      </p:sp>
      <p:sp>
        <p:nvSpPr>
          <p:cNvPr id="4" name="Slide Number Placeholder 3"/>
          <p:cNvSpPr>
            <a:spLocks noGrp="1"/>
          </p:cNvSpPr>
          <p:nvPr>
            <p:ph type="sldNum" sz="quarter" idx="10"/>
          </p:nvPr>
        </p:nvSpPr>
        <p:spPr/>
        <p:txBody>
          <a:bodyPr/>
          <a:lstStyle/>
          <a:p>
            <a:fld id="{F8E89719-3E44-084B-AA0F-08B2BA09592D}" type="slidenum">
              <a:rPr lang="en-US" smtClean="0"/>
              <a:pPr/>
              <a:t>21</a:t>
            </a:fld>
            <a:endParaRPr lang="en-US"/>
          </a:p>
        </p:txBody>
      </p:sp>
    </p:spTree>
    <p:extLst>
      <p:ext uri="{BB962C8B-B14F-4D97-AF65-F5344CB8AC3E}">
        <p14:creationId xmlns:p14="http://schemas.microsoft.com/office/powerpoint/2010/main" val="458803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talk about the different ways to get started </a:t>
            </a:r>
          </a:p>
          <a:p>
            <a:endParaRPr lang="en-US" dirty="0"/>
          </a:p>
        </p:txBody>
      </p:sp>
      <p:sp>
        <p:nvSpPr>
          <p:cNvPr id="4" name="Slide Number Placeholder 3"/>
          <p:cNvSpPr>
            <a:spLocks noGrp="1"/>
          </p:cNvSpPr>
          <p:nvPr>
            <p:ph type="sldNum" sz="quarter" idx="10"/>
          </p:nvPr>
        </p:nvSpPr>
        <p:spPr/>
        <p:txBody>
          <a:bodyPr/>
          <a:lstStyle/>
          <a:p>
            <a:fld id="{1B5A6EF6-026F-4691-8F2D-0FCA4BEDB4C5}"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1796526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nearly 70% of Americans  are obese or overweight</a:t>
            </a:r>
            <a:endParaRPr lang="en-US" dirty="0"/>
          </a:p>
        </p:txBody>
      </p:sp>
      <p:sp>
        <p:nvSpPr>
          <p:cNvPr id="4" name="Slide Number Placeholder 3"/>
          <p:cNvSpPr>
            <a:spLocks noGrp="1"/>
          </p:cNvSpPr>
          <p:nvPr>
            <p:ph type="sldNum" sz="quarter" idx="10"/>
          </p:nvPr>
        </p:nvSpPr>
        <p:spPr/>
        <p:txBody>
          <a:bodyPr/>
          <a:lstStyle/>
          <a:p>
            <a:fld id="{F8E89719-3E44-084B-AA0F-08B2BA09592D}" type="slidenum">
              <a:rPr lang="en-US" smtClean="0"/>
              <a:pPr/>
              <a:t>6</a:t>
            </a:fld>
            <a:endParaRPr lang="en-US"/>
          </a:p>
        </p:txBody>
      </p:sp>
    </p:spTree>
    <p:extLst>
      <p:ext uri="{BB962C8B-B14F-4D97-AF65-F5344CB8AC3E}">
        <p14:creationId xmlns:p14="http://schemas.microsoft.com/office/powerpoint/2010/main" val="376451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cardiovascular diseases account for one-third of all deaths. </a:t>
            </a:r>
          </a:p>
          <a:p>
            <a:endParaRPr lang="en-US" dirty="0"/>
          </a:p>
        </p:txBody>
      </p:sp>
      <p:sp>
        <p:nvSpPr>
          <p:cNvPr id="4" name="Slide Number Placeholder 3"/>
          <p:cNvSpPr>
            <a:spLocks noGrp="1"/>
          </p:cNvSpPr>
          <p:nvPr>
            <p:ph type="sldNum" sz="quarter" idx="10"/>
          </p:nvPr>
        </p:nvSpPr>
        <p:spPr/>
        <p:txBody>
          <a:bodyPr/>
          <a:lstStyle/>
          <a:p>
            <a:fld id="{F8E89719-3E44-084B-AA0F-08B2BA09592D}" type="slidenum">
              <a:rPr lang="en-US" smtClean="0"/>
              <a:pPr/>
              <a:t>7</a:t>
            </a:fld>
            <a:endParaRPr lang="en-US"/>
          </a:p>
        </p:txBody>
      </p:sp>
    </p:spTree>
    <p:extLst>
      <p:ext uri="{BB962C8B-B14F-4D97-AF65-F5344CB8AC3E}">
        <p14:creationId xmlns:p14="http://schemas.microsoft.com/office/powerpoint/2010/main" val="291372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 only are weight-loss, diabetes, and cardiovascular the fastest growing health concerns, but they also comprise the biggest health markets. All told, they are on track to total nearly $200 billion a year.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We’re not the only ones looking at this market. All of the pharmaceutical companies, like Abbot, Merck, GlaxoSmithKline, Roche, and Pfizer are actively looking for solutions. Weight loss companies like </a:t>
            </a:r>
            <a:r>
              <a:rPr lang="en-US" sz="1200" kern="1200" dirty="0" err="1" smtClean="0">
                <a:solidFill>
                  <a:schemeClr val="tx1"/>
                </a:solidFill>
                <a:effectLst/>
                <a:latin typeface="+mn-lt"/>
                <a:ea typeface="+mn-ea"/>
                <a:cs typeface="+mn-cs"/>
              </a:rPr>
              <a:t>Nutri</a:t>
            </a:r>
            <a:r>
              <a:rPr lang="en-US" sz="1200" kern="1200" dirty="0" smtClean="0">
                <a:solidFill>
                  <a:schemeClr val="tx1"/>
                </a:solidFill>
                <a:effectLst/>
                <a:latin typeface="+mn-lt"/>
                <a:ea typeface="+mn-ea"/>
                <a:cs typeface="+mn-cs"/>
              </a:rPr>
              <a:t>-Systems, Jenny Craig and Weight Watchers continue to grow, and food manufacturers are constantly looking for diabetic-friendly formulas, heart-healthy foods, and “skinny” snacks.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E89719-3E44-084B-AA0F-08B2BA09592D}" type="slidenum">
              <a:rPr lang="en-US" smtClean="0"/>
              <a:pPr/>
              <a:t>8</a:t>
            </a:fld>
            <a:endParaRPr lang="en-US"/>
          </a:p>
        </p:txBody>
      </p:sp>
    </p:spTree>
    <p:extLst>
      <p:ext uri="{BB962C8B-B14F-4D97-AF65-F5344CB8AC3E}">
        <p14:creationId xmlns:p14="http://schemas.microsoft.com/office/powerpoint/2010/main" val="1796206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Each of </a:t>
            </a:r>
            <a:r>
              <a:rPr lang="en-US" sz="1200" b="0" i="0" u="none" strike="noStrike" kern="1200" baseline="0" dirty="0" err="1" smtClean="0">
                <a:solidFill>
                  <a:schemeClr val="tx1"/>
                </a:solidFill>
                <a:latin typeface="+mn-lt"/>
                <a:ea typeface="+mn-ea"/>
                <a:cs typeface="+mn-cs"/>
              </a:rPr>
              <a:t>Unicity’s</a:t>
            </a:r>
            <a:r>
              <a:rPr lang="en-US" sz="1200" b="0" i="0" u="none" strike="noStrike" kern="1200" baseline="0" dirty="0" smtClean="0">
                <a:solidFill>
                  <a:schemeClr val="tx1"/>
                </a:solidFill>
                <a:latin typeface="+mn-lt"/>
                <a:ea typeface="+mn-ea"/>
                <a:cs typeface="+mn-cs"/>
              </a:rPr>
              <a:t> products are subject to meticulous research and development, and several are listed in the prestigious Physicians’ Desk Reference—a resource used often by doctors to learn about prescription drugs and clinically proven alternatives. Unicity has also collaborated with major medical institutions including: The Cleveland Clinic, The American Heart Association, The American Diabetes Association, University of Utah, University of Minnesota, and Columbia University.</a:t>
            </a:r>
            <a:endParaRPr lang="en-US" dirty="0"/>
          </a:p>
        </p:txBody>
      </p:sp>
      <p:sp>
        <p:nvSpPr>
          <p:cNvPr id="4" name="Slide Number Placeholder 3"/>
          <p:cNvSpPr>
            <a:spLocks noGrp="1"/>
          </p:cNvSpPr>
          <p:nvPr>
            <p:ph type="sldNum" sz="quarter" idx="10"/>
          </p:nvPr>
        </p:nvSpPr>
        <p:spPr/>
        <p:txBody>
          <a:bodyPr/>
          <a:lstStyle/>
          <a:p>
            <a:fld id="{F8E89719-3E44-084B-AA0F-08B2BA09592D}" type="slidenum">
              <a:rPr lang="en-US" smtClean="0"/>
              <a:pPr/>
              <a:t>13</a:t>
            </a:fld>
            <a:endParaRPr lang="en-US"/>
          </a:p>
        </p:txBody>
      </p:sp>
    </p:spTree>
    <p:extLst>
      <p:ext uri="{BB962C8B-B14F-4D97-AF65-F5344CB8AC3E}">
        <p14:creationId xmlns:p14="http://schemas.microsoft.com/office/powerpoint/2010/main" val="1088023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Complete</a:t>
            </a:r>
            <a:r>
              <a:rPr lang="en-US" sz="1200" kern="1200" dirty="0" smtClean="0">
                <a:solidFill>
                  <a:schemeClr val="tx1"/>
                </a:solidFill>
                <a:effectLst/>
                <a:latin typeface="+mn-lt"/>
                <a:ea typeface="+mn-ea"/>
                <a:cs typeface="+mn-cs"/>
              </a:rPr>
              <a:t> is a high-end protein meal replacement to ensure a fit, energized, and well-nourished body. Whether blended each morning with fresh fruit, or shaken up with a nice tall glass of milk, two scoops of Complete will help:</a:t>
            </a:r>
          </a:p>
          <a:p>
            <a:pPr lvl="0"/>
            <a:r>
              <a:rPr lang="en-US" sz="1200" kern="1200" dirty="0" smtClean="0">
                <a:solidFill>
                  <a:schemeClr val="tx1"/>
                </a:solidFill>
                <a:effectLst/>
                <a:latin typeface="+mn-lt"/>
                <a:ea typeface="+mn-ea"/>
                <a:cs typeface="+mn-cs"/>
              </a:rPr>
              <a:t>Provide 20 grams of high-quality protein, as well as beneficial fiber, to keep you feeling full, build lean muscle mass, and provide energy without causing large spikes in insulin</a:t>
            </a:r>
          </a:p>
          <a:p>
            <a:pPr lvl="0"/>
            <a:r>
              <a:rPr lang="en-US" sz="1200" kern="1200" dirty="0" smtClean="0">
                <a:solidFill>
                  <a:schemeClr val="tx1"/>
                </a:solidFill>
                <a:effectLst/>
                <a:latin typeface="+mn-lt"/>
                <a:ea typeface="+mn-ea"/>
                <a:cs typeface="+mn-cs"/>
              </a:rPr>
              <a:t>Ensure you’re getting 100% of your recommended daily intake for many essential vitamins and minerals</a:t>
            </a:r>
          </a:p>
          <a:p>
            <a:r>
              <a:rPr lang="en-US" sz="1200" kern="1200" dirty="0" smtClean="0">
                <a:solidFill>
                  <a:schemeClr val="tx1"/>
                </a:solidFill>
                <a:effectLst/>
                <a:latin typeface="+mn-lt"/>
                <a:ea typeface="+mn-ea"/>
                <a:cs typeface="+mn-cs"/>
              </a:rPr>
              <a:t>A delicious meal replacement, Complete infuses your body with high-quality protein—as well as natural fibers, vitamins, and minerals. With only the best ingredients, Complete sustains your body with the daily fuel you need and helps jumpstart your metabolism. This careful combination will build lean muscle and build your life.</a:t>
            </a:r>
          </a:p>
          <a:p>
            <a:endParaRPr lang="en-US" dirty="0"/>
          </a:p>
        </p:txBody>
      </p:sp>
      <p:sp>
        <p:nvSpPr>
          <p:cNvPr id="4" name="Slide Number Placeholder 3"/>
          <p:cNvSpPr>
            <a:spLocks noGrp="1"/>
          </p:cNvSpPr>
          <p:nvPr>
            <p:ph type="sldNum" sz="quarter" idx="10"/>
          </p:nvPr>
        </p:nvSpPr>
        <p:spPr/>
        <p:txBody>
          <a:bodyPr/>
          <a:lstStyle/>
          <a:p>
            <a:fld id="{F8E89719-3E44-084B-AA0F-08B2BA09592D}" type="slidenum">
              <a:rPr lang="en-US" smtClean="0"/>
              <a:pPr/>
              <a:t>16</a:t>
            </a:fld>
            <a:endParaRPr lang="en-US"/>
          </a:p>
        </p:txBody>
      </p:sp>
    </p:spTree>
    <p:extLst>
      <p:ext uri="{BB962C8B-B14F-4D97-AF65-F5344CB8AC3E}">
        <p14:creationId xmlns:p14="http://schemas.microsoft.com/office/powerpoint/2010/main" val="359471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Complete</a:t>
            </a:r>
            <a:r>
              <a:rPr lang="en-US" sz="1200" kern="1200" dirty="0" smtClean="0">
                <a:solidFill>
                  <a:schemeClr val="tx1"/>
                </a:solidFill>
                <a:effectLst/>
                <a:latin typeface="+mn-lt"/>
                <a:ea typeface="+mn-ea"/>
                <a:cs typeface="+mn-cs"/>
              </a:rPr>
              <a:t> is a high-end protein meal replacement to ensure a fit, energized, and well-nourished body. Whether blended each morning with fresh fruit, or shaken up with a nice tall glass of milk, two scoops of Complete will help:</a:t>
            </a:r>
          </a:p>
          <a:p>
            <a:pPr lvl="0"/>
            <a:r>
              <a:rPr lang="en-US" sz="1200" kern="1200" dirty="0" smtClean="0">
                <a:solidFill>
                  <a:schemeClr val="tx1"/>
                </a:solidFill>
                <a:effectLst/>
                <a:latin typeface="+mn-lt"/>
                <a:ea typeface="+mn-ea"/>
                <a:cs typeface="+mn-cs"/>
              </a:rPr>
              <a:t>Provide 20 grams of high-quality protein, as well as beneficial fiber, to keep you feeling full, build lean muscle mass, and provide energy without causing large spikes in insulin</a:t>
            </a:r>
          </a:p>
          <a:p>
            <a:pPr lvl="0"/>
            <a:r>
              <a:rPr lang="en-US" sz="1200" kern="1200" dirty="0" smtClean="0">
                <a:solidFill>
                  <a:schemeClr val="tx1"/>
                </a:solidFill>
                <a:effectLst/>
                <a:latin typeface="+mn-lt"/>
                <a:ea typeface="+mn-ea"/>
                <a:cs typeface="+mn-cs"/>
              </a:rPr>
              <a:t>Ensure you’re getting 100% of your recommended daily intake for many essential vitamins and minerals</a:t>
            </a:r>
          </a:p>
          <a:p>
            <a:r>
              <a:rPr lang="en-US" sz="1200" kern="1200" dirty="0" smtClean="0">
                <a:solidFill>
                  <a:schemeClr val="tx1"/>
                </a:solidFill>
                <a:effectLst/>
                <a:latin typeface="+mn-lt"/>
                <a:ea typeface="+mn-ea"/>
                <a:cs typeface="+mn-cs"/>
              </a:rPr>
              <a:t>A delicious meal replacement, Complete infuses your body with high-quality protein—as well as natural fibers, vitamins, and minerals. With only the best ingredients, Complete sustains your body with the daily fuel you need and helps jumpstart your metabolism. This careful combination will build lean muscle and build your life.</a:t>
            </a:r>
          </a:p>
          <a:p>
            <a:endParaRPr lang="en-US" dirty="0"/>
          </a:p>
        </p:txBody>
      </p:sp>
      <p:sp>
        <p:nvSpPr>
          <p:cNvPr id="4" name="Slide Number Placeholder 3"/>
          <p:cNvSpPr>
            <a:spLocks noGrp="1"/>
          </p:cNvSpPr>
          <p:nvPr>
            <p:ph type="sldNum" sz="quarter" idx="10"/>
          </p:nvPr>
        </p:nvSpPr>
        <p:spPr/>
        <p:txBody>
          <a:bodyPr/>
          <a:lstStyle/>
          <a:p>
            <a:fld id="{F8E89719-3E44-084B-AA0F-08B2BA09592D}" type="slidenum">
              <a:rPr lang="en-US" smtClean="0"/>
              <a:pPr/>
              <a:t>17</a:t>
            </a:fld>
            <a:endParaRPr lang="en-US"/>
          </a:p>
        </p:txBody>
      </p:sp>
    </p:spTree>
    <p:extLst>
      <p:ext uri="{BB962C8B-B14F-4D97-AF65-F5344CB8AC3E}">
        <p14:creationId xmlns:p14="http://schemas.microsoft.com/office/powerpoint/2010/main" val="359471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first product in the Prime Health Pack, UNICITY</a:t>
            </a:r>
            <a:r>
              <a:rPr lang="en-US" sz="1200" kern="1200" dirty="0" smtClean="0">
                <a:solidFill>
                  <a:schemeClr val="tx1"/>
                </a:solidFill>
                <a:effectLst/>
                <a:latin typeface="+mn-lt"/>
                <a:ea typeface="+mn-ea"/>
                <a:cs typeface="+mn-cs"/>
              </a:rPr>
              <a:t>BALANCE, is a natural supplement designed to burn fat by managing glucose and cholesterol. It has an enduring, medically proven track record of success in helping people gain control of their bodies, and ultimately their lives. Taking Balance correctly and consistently will help:</a:t>
            </a:r>
          </a:p>
          <a:p>
            <a:pPr lvl="0"/>
            <a:r>
              <a:rPr lang="en-US" sz="1200" kern="1200" dirty="0" smtClean="0">
                <a:solidFill>
                  <a:schemeClr val="tx1"/>
                </a:solidFill>
                <a:effectLst/>
                <a:latin typeface="+mn-lt"/>
                <a:ea typeface="+mn-ea"/>
                <a:cs typeface="+mn-cs"/>
              </a:rPr>
              <a:t>Curb hunger so you eat less and feel full longer</a:t>
            </a:r>
          </a:p>
          <a:p>
            <a:pPr lvl="0"/>
            <a:r>
              <a:rPr lang="en-US" sz="1200" kern="1200" dirty="0" smtClean="0">
                <a:solidFill>
                  <a:schemeClr val="tx1"/>
                </a:solidFill>
                <a:effectLst/>
                <a:latin typeface="+mn-lt"/>
                <a:ea typeface="+mn-ea"/>
                <a:cs typeface="+mn-cs"/>
              </a:rPr>
              <a:t>Promote optimal fat loss</a:t>
            </a:r>
          </a:p>
          <a:p>
            <a:pPr lvl="0"/>
            <a:r>
              <a:rPr lang="en-US" sz="1200" kern="1200" dirty="0" smtClean="0">
                <a:solidFill>
                  <a:schemeClr val="tx1"/>
                </a:solidFill>
                <a:effectLst/>
                <a:latin typeface="+mn-lt"/>
                <a:ea typeface="+mn-ea"/>
                <a:cs typeface="+mn-cs"/>
              </a:rPr>
              <a:t>Slow glucose absorption into the blood stream</a:t>
            </a:r>
          </a:p>
          <a:p>
            <a:pPr lvl="0"/>
            <a:r>
              <a:rPr lang="en-US" sz="1200" kern="1200" dirty="0" smtClean="0">
                <a:solidFill>
                  <a:schemeClr val="tx1"/>
                </a:solidFill>
                <a:effectLst/>
                <a:latin typeface="+mn-lt"/>
                <a:ea typeface="+mn-ea"/>
                <a:cs typeface="+mn-cs"/>
              </a:rPr>
              <a:t>Offset the carbohydrates you eat</a:t>
            </a:r>
          </a:p>
          <a:p>
            <a:pPr lvl="0"/>
            <a:r>
              <a:rPr lang="en-US" sz="1200" kern="1200" dirty="0" smtClean="0">
                <a:solidFill>
                  <a:schemeClr val="tx1"/>
                </a:solidFill>
                <a:effectLst/>
                <a:latin typeface="+mn-lt"/>
                <a:ea typeface="+mn-ea"/>
                <a:cs typeface="+mn-cs"/>
              </a:rPr>
              <a:t>Support healthy cholesterol and triglyceride levels</a:t>
            </a:r>
          </a:p>
          <a:p>
            <a:endParaRPr lang="en-US" dirty="0"/>
          </a:p>
        </p:txBody>
      </p:sp>
      <p:sp>
        <p:nvSpPr>
          <p:cNvPr id="4" name="Slide Number Placeholder 3"/>
          <p:cNvSpPr>
            <a:spLocks noGrp="1"/>
          </p:cNvSpPr>
          <p:nvPr>
            <p:ph type="sldNum" sz="quarter" idx="10"/>
          </p:nvPr>
        </p:nvSpPr>
        <p:spPr/>
        <p:txBody>
          <a:bodyPr/>
          <a:lstStyle/>
          <a:p>
            <a:fld id="{F8E89719-3E44-084B-AA0F-08B2BA09592D}" type="slidenum">
              <a:rPr lang="en-US" smtClean="0"/>
              <a:pPr/>
              <a:t>18</a:t>
            </a:fld>
            <a:endParaRPr lang="en-US"/>
          </a:p>
        </p:txBody>
      </p:sp>
    </p:spTree>
    <p:extLst>
      <p:ext uri="{BB962C8B-B14F-4D97-AF65-F5344CB8AC3E}">
        <p14:creationId xmlns:p14="http://schemas.microsoft.com/office/powerpoint/2010/main" val="450755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first product in the Prime Health Pack, UNICITY</a:t>
            </a:r>
            <a:r>
              <a:rPr lang="en-US" sz="1200" kern="1200" dirty="0" smtClean="0">
                <a:solidFill>
                  <a:schemeClr val="tx1"/>
                </a:solidFill>
                <a:effectLst/>
                <a:latin typeface="+mn-lt"/>
                <a:ea typeface="+mn-ea"/>
                <a:cs typeface="+mn-cs"/>
              </a:rPr>
              <a:t>BALANCE, is a natural supplement designed to burn fat by managing glucose and cholesterol. It has an enduring, medically proven track record of success in helping people gain control of their bodies, and ultimately their lives. Taking Balance correctly and consistently will help:</a:t>
            </a:r>
          </a:p>
          <a:p>
            <a:pPr lvl="0"/>
            <a:r>
              <a:rPr lang="en-US" sz="1200" kern="1200" dirty="0" smtClean="0">
                <a:solidFill>
                  <a:schemeClr val="tx1"/>
                </a:solidFill>
                <a:effectLst/>
                <a:latin typeface="+mn-lt"/>
                <a:ea typeface="+mn-ea"/>
                <a:cs typeface="+mn-cs"/>
              </a:rPr>
              <a:t>Curb hunger so you eat less and feel full longer</a:t>
            </a:r>
          </a:p>
          <a:p>
            <a:pPr lvl="0"/>
            <a:r>
              <a:rPr lang="en-US" sz="1200" kern="1200" dirty="0" smtClean="0">
                <a:solidFill>
                  <a:schemeClr val="tx1"/>
                </a:solidFill>
                <a:effectLst/>
                <a:latin typeface="+mn-lt"/>
                <a:ea typeface="+mn-ea"/>
                <a:cs typeface="+mn-cs"/>
              </a:rPr>
              <a:t>Promote optimal fat loss</a:t>
            </a:r>
          </a:p>
          <a:p>
            <a:pPr lvl="0"/>
            <a:r>
              <a:rPr lang="en-US" sz="1200" kern="1200" dirty="0" smtClean="0">
                <a:solidFill>
                  <a:schemeClr val="tx1"/>
                </a:solidFill>
                <a:effectLst/>
                <a:latin typeface="+mn-lt"/>
                <a:ea typeface="+mn-ea"/>
                <a:cs typeface="+mn-cs"/>
              </a:rPr>
              <a:t>Slow glucose absorption into the blood stream</a:t>
            </a:r>
          </a:p>
          <a:p>
            <a:pPr lvl="0"/>
            <a:r>
              <a:rPr lang="en-US" sz="1200" kern="1200" dirty="0" smtClean="0">
                <a:solidFill>
                  <a:schemeClr val="tx1"/>
                </a:solidFill>
                <a:effectLst/>
                <a:latin typeface="+mn-lt"/>
                <a:ea typeface="+mn-ea"/>
                <a:cs typeface="+mn-cs"/>
              </a:rPr>
              <a:t>Offset the carbohydrates you eat</a:t>
            </a:r>
          </a:p>
          <a:p>
            <a:pPr lvl="0"/>
            <a:r>
              <a:rPr lang="en-US" sz="1200" kern="1200" dirty="0" smtClean="0">
                <a:solidFill>
                  <a:schemeClr val="tx1"/>
                </a:solidFill>
                <a:effectLst/>
                <a:latin typeface="+mn-lt"/>
                <a:ea typeface="+mn-ea"/>
                <a:cs typeface="+mn-cs"/>
              </a:rPr>
              <a:t>Support healthy cholesterol and triglyceride levels</a:t>
            </a:r>
          </a:p>
          <a:p>
            <a:endParaRPr lang="en-US" dirty="0"/>
          </a:p>
        </p:txBody>
      </p:sp>
      <p:sp>
        <p:nvSpPr>
          <p:cNvPr id="4" name="Slide Number Placeholder 3"/>
          <p:cNvSpPr>
            <a:spLocks noGrp="1"/>
          </p:cNvSpPr>
          <p:nvPr>
            <p:ph type="sldNum" sz="quarter" idx="10"/>
          </p:nvPr>
        </p:nvSpPr>
        <p:spPr/>
        <p:txBody>
          <a:bodyPr/>
          <a:lstStyle/>
          <a:p>
            <a:fld id="{F8E89719-3E44-084B-AA0F-08B2BA09592D}" type="slidenum">
              <a:rPr lang="en-US" smtClean="0"/>
              <a:pPr/>
              <a:t>19</a:t>
            </a:fld>
            <a:endParaRPr lang="en-US"/>
          </a:p>
        </p:txBody>
      </p:sp>
    </p:spTree>
    <p:extLst>
      <p:ext uri="{BB962C8B-B14F-4D97-AF65-F5344CB8AC3E}">
        <p14:creationId xmlns:p14="http://schemas.microsoft.com/office/powerpoint/2010/main" val="450755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00"/>
            <a:ext cx="7772400" cy="1470183"/>
          </a:xfrm>
          <a:prstGeom prst="rect">
            <a:avLst/>
          </a:prstGeom>
        </p:spPr>
        <p:txBody>
          <a:bodyPr lIns="82292" tIns="41148" rIns="82292" bIns="41148"/>
          <a:lstStyle/>
          <a:p>
            <a:r>
              <a:rPr lang="en-US" smtClean="0"/>
              <a:t>Click to edit Master title style</a:t>
            </a:r>
            <a:endParaRPr lang="en-US"/>
          </a:p>
        </p:txBody>
      </p:sp>
      <p:sp>
        <p:nvSpPr>
          <p:cNvPr id="3" name="Subtitle 2"/>
          <p:cNvSpPr>
            <a:spLocks noGrp="1"/>
          </p:cNvSpPr>
          <p:nvPr>
            <p:ph type="subTitle" idx="1"/>
          </p:nvPr>
        </p:nvSpPr>
        <p:spPr>
          <a:xfrm>
            <a:off x="1371600" y="3886233"/>
            <a:ext cx="6400800" cy="1753077"/>
          </a:xfrm>
          <a:prstGeom prst="rect">
            <a:avLst/>
          </a:prstGeom>
        </p:spPr>
        <p:txBody>
          <a:bodyPr lIns="82292" tIns="41148" rIns="82292" bIns="41148"/>
          <a:lstStyle>
            <a:lvl1pPr marL="0" indent="0" algn="ctr">
              <a:buNone/>
              <a:defRPr/>
            </a:lvl1pPr>
            <a:lvl2pPr marL="411348" indent="0" algn="ctr">
              <a:buNone/>
              <a:defRPr/>
            </a:lvl2pPr>
            <a:lvl3pPr marL="822668" indent="0" algn="ctr">
              <a:buNone/>
              <a:defRPr/>
            </a:lvl3pPr>
            <a:lvl4pPr marL="1234043" indent="0" algn="ctr">
              <a:buNone/>
              <a:defRPr/>
            </a:lvl4pPr>
            <a:lvl5pPr marL="1645376" indent="0" algn="ctr">
              <a:buNone/>
              <a:defRPr/>
            </a:lvl5pPr>
            <a:lvl6pPr marL="2056721" indent="0" algn="ctr">
              <a:buNone/>
              <a:defRPr/>
            </a:lvl6pPr>
            <a:lvl7pPr marL="2468064" indent="0" algn="ctr">
              <a:buNone/>
              <a:defRPr/>
            </a:lvl7pPr>
            <a:lvl8pPr marL="2879410" indent="0" algn="ctr">
              <a:buNone/>
              <a:defRPr/>
            </a:lvl8pPr>
            <a:lvl9pPr marL="329075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9772676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lIns="82292" tIns="41148" rIns="82292" bIns="4114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6280"/>
          </a:xfrm>
          <a:prstGeom prst="rect">
            <a:avLst/>
          </a:prstGeom>
        </p:spPr>
        <p:txBody>
          <a:bodyPr vert="eaVert" lIns="82292" tIns="41148" rIns="82292"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509838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320"/>
            <a:ext cx="2057400" cy="5852160"/>
          </a:xfrm>
          <a:prstGeom prst="rect">
            <a:avLst/>
          </a:prstGeom>
        </p:spPr>
        <p:txBody>
          <a:bodyPr vert="eaVert" lIns="82292" tIns="41148" rIns="82292" bIns="4114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320"/>
            <a:ext cx="6035040" cy="5852160"/>
          </a:xfrm>
          <a:prstGeom prst="rect">
            <a:avLst/>
          </a:prstGeom>
        </p:spPr>
        <p:txBody>
          <a:bodyPr vert="eaVert" lIns="82292" tIns="41148" rIns="82292"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74098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CD05DC-24FF-1940-AF4C-73A8C33C5C64}" type="datetimeFigureOut">
              <a:rPr lang="en-US" smtClean="0">
                <a:solidFill>
                  <a:prstClr val="black">
                    <a:tint val="75000"/>
                  </a:prstClr>
                </a:solidFill>
              </a:rPr>
              <a:pPr/>
              <a:t>8/8/2016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92D58F-60AF-2146-A59F-2D0891DCB5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825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D05DC-24FF-1940-AF4C-73A8C33C5C64}" type="datetimeFigureOut">
              <a:rPr lang="en-US" smtClean="0">
                <a:solidFill>
                  <a:prstClr val="black">
                    <a:tint val="75000"/>
                  </a:prstClr>
                </a:solidFill>
              </a:rPr>
              <a:pPr/>
              <a:t>8/8/2016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92D58F-60AF-2146-A59F-2D0891DCB5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888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CD05DC-24FF-1940-AF4C-73A8C33C5C64}" type="datetimeFigureOut">
              <a:rPr lang="en-US" smtClean="0">
                <a:solidFill>
                  <a:prstClr val="black">
                    <a:tint val="75000"/>
                  </a:prstClr>
                </a:solidFill>
              </a:rPr>
              <a:pPr/>
              <a:t>8/8/2016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92D58F-60AF-2146-A59F-2D0891DCB5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575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CD05DC-24FF-1940-AF4C-73A8C33C5C64}" type="datetimeFigureOut">
              <a:rPr lang="en-US" smtClean="0">
                <a:solidFill>
                  <a:prstClr val="black">
                    <a:tint val="75000"/>
                  </a:prstClr>
                </a:solidFill>
              </a:rPr>
              <a:pPr/>
              <a:t>8/8/2016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92D58F-60AF-2146-A59F-2D0891DCB5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852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CD05DC-24FF-1940-AF4C-73A8C33C5C64}" type="datetimeFigureOut">
              <a:rPr lang="en-US" smtClean="0">
                <a:solidFill>
                  <a:prstClr val="black">
                    <a:tint val="75000"/>
                  </a:prstClr>
                </a:solidFill>
              </a:rPr>
              <a:pPr/>
              <a:t>8/8/2016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92D58F-60AF-2146-A59F-2D0891DCB5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137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CD05DC-24FF-1940-AF4C-73A8C33C5C64}" type="datetimeFigureOut">
              <a:rPr lang="en-US" smtClean="0">
                <a:solidFill>
                  <a:prstClr val="black">
                    <a:tint val="75000"/>
                  </a:prstClr>
                </a:solidFill>
              </a:rPr>
              <a:pPr/>
              <a:t>8/8/2016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92D58F-60AF-2146-A59F-2D0891DCB5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28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D05DC-24FF-1940-AF4C-73A8C33C5C64}" type="datetimeFigureOut">
              <a:rPr lang="en-US" smtClean="0">
                <a:solidFill>
                  <a:prstClr val="black">
                    <a:tint val="75000"/>
                  </a:prstClr>
                </a:solidFill>
              </a:rPr>
              <a:pPr/>
              <a:t>8/8/2016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92D58F-60AF-2146-A59F-2D0891DCB5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579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D05DC-24FF-1940-AF4C-73A8C33C5C64}" type="datetimeFigureOut">
              <a:rPr lang="en-US" smtClean="0">
                <a:solidFill>
                  <a:prstClr val="black">
                    <a:tint val="75000"/>
                  </a:prstClr>
                </a:solidFill>
              </a:rPr>
              <a:pPr/>
              <a:t>8/8/2016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92D58F-60AF-2146-A59F-2D0891DCB5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410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lIns="82292" tIns="41148" rIns="82292" bIns="41148"/>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6280"/>
          </a:xfrm>
          <a:prstGeom prst="rect">
            <a:avLst/>
          </a:prstGeom>
        </p:spPr>
        <p:txBody>
          <a:bodyPr lIns="82292" tIns="41148" rIns="82292"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956682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D05DC-24FF-1940-AF4C-73A8C33C5C64}" type="datetimeFigureOut">
              <a:rPr lang="en-US" smtClean="0">
                <a:solidFill>
                  <a:prstClr val="black">
                    <a:tint val="75000"/>
                  </a:prstClr>
                </a:solidFill>
              </a:rPr>
              <a:pPr/>
              <a:t>8/8/2016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92D58F-60AF-2146-A59F-2D0891DCB5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254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D05DC-24FF-1940-AF4C-73A8C33C5C64}" type="datetimeFigureOut">
              <a:rPr lang="en-US" smtClean="0">
                <a:solidFill>
                  <a:prstClr val="black">
                    <a:tint val="75000"/>
                  </a:prstClr>
                </a:solidFill>
              </a:rPr>
              <a:pPr/>
              <a:t>8/8/2016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92D58F-60AF-2146-A59F-2D0891DCB5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432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D05DC-24FF-1940-AF4C-73A8C33C5C64}" type="datetimeFigureOut">
              <a:rPr lang="en-US" smtClean="0">
                <a:solidFill>
                  <a:prstClr val="black">
                    <a:tint val="75000"/>
                  </a:prstClr>
                </a:solidFill>
              </a:rPr>
              <a:pPr/>
              <a:t>8/8/2016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92D58F-60AF-2146-A59F-2D0891DCB5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96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54AB02A5-4FE5-49D9-9E24-09F23B90C450}" type="datetimeFigureOut">
              <a:rPr lang="en-US" smtClean="0">
                <a:solidFill>
                  <a:prstClr val="white"/>
                </a:solidFill>
              </a:rPr>
              <a:pPr/>
              <a:t>8/8/2016</a:t>
            </a:fld>
            <a:endParaRPr lang="en-US">
              <a:solidFill>
                <a:prstClr val="white"/>
              </a:solidFill>
            </a:endParaRPr>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solidFill>
                <a:prstClr val="white"/>
              </a:solidFill>
            </a:endParaRPr>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6294C92D-0306-4E69-9CD3-20855E849650}" type="slidenum">
              <a:rPr lang="en-US" smtClean="0"/>
              <a:pPr/>
              <a:t>‹#›</a:t>
            </a:fld>
            <a:endParaRPr lang="en-US"/>
          </a:p>
        </p:txBody>
      </p:sp>
    </p:spTree>
    <p:extLst>
      <p:ext uri="{BB962C8B-B14F-4D97-AF65-F5344CB8AC3E}">
        <p14:creationId xmlns:p14="http://schemas.microsoft.com/office/powerpoint/2010/main" val="4025177391"/>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54AB02A5-4FE5-49D9-9E24-09F23B90C450}" type="datetimeFigureOut">
              <a:rPr lang="en-US" smtClean="0">
                <a:solidFill>
                  <a:prstClr val="white"/>
                </a:solidFill>
              </a:rPr>
              <a:pPr/>
              <a:t>8/8/2016</a:t>
            </a:fld>
            <a:endParaRPr lang="en-US">
              <a:solidFill>
                <a:prstClr val="white"/>
              </a:solidFill>
            </a:endParaRPr>
          </a:p>
        </p:txBody>
      </p:sp>
      <p:sp>
        <p:nvSpPr>
          <p:cNvPr id="5" name="Footer Placeholder 4"/>
          <p:cNvSpPr>
            <a:spLocks noGrp="1"/>
          </p:cNvSpPr>
          <p:nvPr>
            <p:ph type="ftr" sz="quarter" idx="11"/>
          </p:nvPr>
        </p:nvSpPr>
        <p:spPr>
          <a:xfrm>
            <a:off x="457200" y="6480969"/>
            <a:ext cx="4260056" cy="300831"/>
          </a:xfr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294C92D-0306-4E69-9CD3-20855E84965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5748765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 name="Date Placeholder 3"/>
          <p:cNvSpPr>
            <a:spLocks noGrp="1"/>
          </p:cNvSpPr>
          <p:nvPr>
            <p:ph type="dt" sz="half" idx="10"/>
          </p:nvPr>
        </p:nvSpPr>
        <p:spPr>
          <a:xfrm>
            <a:off x="6955632" y="6477000"/>
            <a:ext cx="2133600" cy="304800"/>
          </a:xfrm>
        </p:spPr>
        <p:txBody>
          <a:bodyPr/>
          <a:lstStyle/>
          <a:p>
            <a:fld id="{54AB02A5-4FE5-49D9-9E24-09F23B90C450}" type="datetimeFigureOut">
              <a:rPr lang="en-US" smtClean="0">
                <a:solidFill>
                  <a:prstClr val="white"/>
                </a:solidFill>
              </a:rPr>
              <a:pPr/>
              <a:t>8/8/2016</a:t>
            </a:fld>
            <a:endParaRPr lang="en-US">
              <a:solidFill>
                <a:prstClr val="white"/>
              </a:solidFill>
            </a:endParaRPr>
          </a:p>
        </p:txBody>
      </p:sp>
      <p:sp>
        <p:nvSpPr>
          <p:cNvPr id="5" name="Footer Placeholder 4"/>
          <p:cNvSpPr>
            <a:spLocks noGrp="1"/>
          </p:cNvSpPr>
          <p:nvPr>
            <p:ph type="ftr" sz="quarter" idx="11"/>
          </p:nvPr>
        </p:nvSpPr>
        <p:spPr>
          <a:xfrm>
            <a:off x="2619376" y="6480969"/>
            <a:ext cx="4260056" cy="300831"/>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451056" y="809624"/>
            <a:ext cx="502920" cy="300831"/>
          </a:xfrm>
        </p:spPr>
        <p:txBody>
          <a:bodyPr/>
          <a:lstStyle/>
          <a:p>
            <a:fld id="{6294C92D-0306-4E69-9CD3-20855E849650}" type="slidenum">
              <a:rPr lang="en-US" smtClean="0">
                <a:solidFill>
                  <a:prstClr val="white"/>
                </a:solidFill>
              </a:rPr>
              <a:pPr/>
              <a:t>‹#›</a:t>
            </a:fld>
            <a:endParaRPr lang="en-US">
              <a:solidFill>
                <a:prstClr val="white"/>
              </a:solidFill>
            </a:endParaRPr>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75953132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54AB02A5-4FE5-49D9-9E24-09F23B90C450}" type="datetimeFigureOut">
              <a:rPr lang="en-US" smtClean="0">
                <a:solidFill>
                  <a:prstClr val="white"/>
                </a:solidFill>
              </a:rPr>
              <a:pPr/>
              <a:t>8/8/2016</a:t>
            </a:fld>
            <a:endParaRPr lang="en-US">
              <a:solidFill>
                <a:prstClr val="white"/>
              </a:solidFill>
            </a:endParaRPr>
          </a:p>
        </p:txBody>
      </p:sp>
      <p:sp>
        <p:nvSpPr>
          <p:cNvPr id="6" name="Footer Placeholder 5"/>
          <p:cNvSpPr>
            <a:spLocks noGrp="1"/>
          </p:cNvSpPr>
          <p:nvPr>
            <p:ph type="ftr" sz="quarter" idx="11"/>
          </p:nvPr>
        </p:nvSpPr>
        <p:spPr>
          <a:xfrm>
            <a:off x="457200" y="6480969"/>
            <a:ext cx="4260056" cy="301752"/>
          </a:xfr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7589520" y="6480969"/>
            <a:ext cx="502920" cy="301752"/>
          </a:xfrm>
        </p:spPr>
        <p:txBody>
          <a:bodyPr/>
          <a:lstStyle/>
          <a:p>
            <a:fld id="{6294C92D-0306-4E69-9CD3-20855E84965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6514511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54AB02A5-4FE5-49D9-9E24-09F23B90C450}" type="datetimeFigureOut">
              <a:rPr lang="en-US" smtClean="0">
                <a:solidFill>
                  <a:prstClr val="white"/>
                </a:solidFill>
              </a:rPr>
              <a:pPr/>
              <a:t>8/8/2016</a:t>
            </a:fld>
            <a:endParaRPr lang="en-US">
              <a:solidFill>
                <a:prstClr val="white"/>
              </a:solidFill>
            </a:endParaRPr>
          </a:p>
        </p:txBody>
      </p:sp>
      <p:sp>
        <p:nvSpPr>
          <p:cNvPr id="8" name="Footer Placeholder 7"/>
          <p:cNvSpPr>
            <a:spLocks noGrp="1"/>
          </p:cNvSpPr>
          <p:nvPr>
            <p:ph type="ftr" sz="quarter" idx="11"/>
          </p:nvPr>
        </p:nvSpPr>
        <p:spPr>
          <a:xfrm>
            <a:off x="457200" y="6480969"/>
            <a:ext cx="4261104" cy="301752"/>
          </a:xfrm>
        </p:spPr>
        <p:txBody>
          <a:bodyPr/>
          <a:lstStyle/>
          <a:p>
            <a:endParaRPr lang="en-US">
              <a:solidFill>
                <a:prstClr val="white"/>
              </a:solidFill>
            </a:endParaRPr>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6294C92D-0306-4E69-9CD3-20855E84965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2970731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4AB02A5-4FE5-49D9-9E24-09F23B90C450}" type="datetimeFigureOut">
              <a:rPr lang="en-US" smtClean="0">
                <a:solidFill>
                  <a:prstClr val="white"/>
                </a:solidFill>
              </a:rPr>
              <a:pPr/>
              <a:t>8/8/2016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6294C92D-0306-4E69-9CD3-20855E84965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7743656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54AB02A5-4FE5-49D9-9E24-09F23B90C450}" type="datetimeFigureOut">
              <a:rPr lang="en-US" smtClean="0">
                <a:solidFill>
                  <a:prstClr val="white"/>
                </a:solidFill>
              </a:rPr>
              <a:pPr/>
              <a:t>8/8/2016</a:t>
            </a:fld>
            <a:endParaRPr lang="en-US">
              <a:solidFill>
                <a:prstClr val="white"/>
              </a:solidFill>
            </a:endParaRPr>
          </a:p>
        </p:txBody>
      </p:sp>
      <p:sp>
        <p:nvSpPr>
          <p:cNvPr id="3" name="Footer Placeholder 2"/>
          <p:cNvSpPr>
            <a:spLocks noGrp="1"/>
          </p:cNvSpPr>
          <p:nvPr>
            <p:ph type="ftr" sz="quarter" idx="11"/>
          </p:nvPr>
        </p:nvSpPr>
        <p:spPr>
          <a:xfrm>
            <a:off x="457200" y="6481890"/>
            <a:ext cx="4260056" cy="300831"/>
          </a:xfrm>
        </p:spPr>
        <p:txBody>
          <a:bodyPr/>
          <a:lstStyle/>
          <a:p>
            <a:endParaRPr lang="en-US">
              <a:solidFill>
                <a:prstClr val="white"/>
              </a:solidFill>
            </a:endParaRPr>
          </a:p>
        </p:txBody>
      </p:sp>
      <p:sp>
        <p:nvSpPr>
          <p:cNvPr id="4" name="Slide Number Placeholder 3"/>
          <p:cNvSpPr>
            <a:spLocks noGrp="1"/>
          </p:cNvSpPr>
          <p:nvPr>
            <p:ph type="sldNum" sz="quarter" idx="12"/>
          </p:nvPr>
        </p:nvSpPr>
        <p:spPr>
          <a:xfrm>
            <a:off x="7589520" y="6480969"/>
            <a:ext cx="502920" cy="301752"/>
          </a:xfrm>
        </p:spPr>
        <p:txBody>
          <a:bodyPr/>
          <a:lstStyle/>
          <a:p>
            <a:fld id="{6294C92D-0306-4E69-9CD3-20855E84965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9326402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a:prstGeom prst="rect">
            <a:avLst/>
          </a:prstGeom>
        </p:spPr>
        <p:txBody>
          <a:bodyPr lIns="82292" tIns="41148" rIns="82292" bIns="41148"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a:prstGeom prst="rect">
            <a:avLst/>
          </a:prstGeom>
        </p:spPr>
        <p:txBody>
          <a:bodyPr lIns="82292" tIns="41148" rIns="82292" bIns="41148" anchor="b"/>
          <a:lstStyle>
            <a:lvl1pPr marL="0" indent="0">
              <a:buNone/>
              <a:defRPr sz="1800"/>
            </a:lvl1pPr>
            <a:lvl2pPr marL="411348" indent="0">
              <a:buNone/>
              <a:defRPr sz="1600"/>
            </a:lvl2pPr>
            <a:lvl3pPr marL="822668" indent="0">
              <a:buNone/>
              <a:defRPr sz="1400"/>
            </a:lvl3pPr>
            <a:lvl4pPr marL="1234043" indent="0">
              <a:buNone/>
              <a:defRPr sz="1300"/>
            </a:lvl4pPr>
            <a:lvl5pPr marL="1645376" indent="0">
              <a:buNone/>
              <a:defRPr sz="1300"/>
            </a:lvl5pPr>
            <a:lvl6pPr marL="2056721" indent="0">
              <a:buNone/>
              <a:defRPr sz="1300"/>
            </a:lvl6pPr>
            <a:lvl7pPr marL="2468064" indent="0">
              <a:buNone/>
              <a:defRPr sz="1300"/>
            </a:lvl7pPr>
            <a:lvl8pPr marL="2879410" indent="0">
              <a:buNone/>
              <a:defRPr sz="1300"/>
            </a:lvl8pPr>
            <a:lvl9pPr marL="3290751" indent="0">
              <a:buNone/>
              <a:defRPr sz="1300"/>
            </a:lvl9pPr>
          </a:lstStyle>
          <a:p>
            <a:pPr lvl="0"/>
            <a:r>
              <a:rPr lang="en-US" smtClean="0"/>
              <a:t>Click to edit Master text styles</a:t>
            </a:r>
          </a:p>
        </p:txBody>
      </p:sp>
    </p:spTree>
    <p:extLst>
      <p:ext uri="{BB962C8B-B14F-4D97-AF65-F5344CB8AC3E}">
        <p14:creationId xmlns:p14="http://schemas.microsoft.com/office/powerpoint/2010/main" val="366581053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54AB02A5-4FE5-49D9-9E24-09F23B90C450}" type="datetimeFigureOut">
              <a:rPr lang="en-US" smtClean="0">
                <a:solidFill>
                  <a:prstClr val="white"/>
                </a:solidFill>
              </a:rPr>
              <a:pPr/>
              <a:t>8/8/2016</a:t>
            </a:fld>
            <a:endParaRPr lang="en-US">
              <a:solidFill>
                <a:prstClr val="white"/>
              </a:solidFill>
            </a:endParaRPr>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solidFill>
                <a:prstClr val="white"/>
              </a:solidFill>
            </a:endParaRPr>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6294C92D-0306-4E69-9CD3-20855E84965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8635427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54AB02A5-4FE5-49D9-9E24-09F23B90C450}" type="datetimeFigureOut">
              <a:rPr lang="en-US" smtClean="0">
                <a:solidFill>
                  <a:prstClr val="white"/>
                </a:solidFill>
              </a:rPr>
              <a:pPr/>
              <a:t>8/8/2016</a:t>
            </a:fld>
            <a:endParaRPr lang="en-US">
              <a:solidFill>
                <a:prstClr val="white"/>
              </a:solidFill>
            </a:endParaRPr>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solidFill>
                <a:prstClr val="white"/>
              </a:solidFill>
            </a:endParaRPr>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6294C92D-0306-4E69-9CD3-20855E84965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4573114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4AB02A5-4FE5-49D9-9E24-09F23B90C450}" type="datetimeFigureOut">
              <a:rPr lang="en-US" smtClean="0">
                <a:solidFill>
                  <a:prstClr val="white"/>
                </a:solidFill>
              </a:rPr>
              <a:pPr/>
              <a:t>8/8/2016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294C92D-0306-4E69-9CD3-20855E84965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09191107"/>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4AB02A5-4FE5-49D9-9E24-09F23B90C450}" type="datetimeFigureOut">
              <a:rPr lang="en-US" smtClean="0">
                <a:solidFill>
                  <a:prstClr val="white"/>
                </a:solidFill>
              </a:rPr>
              <a:pPr/>
              <a:t>8/8/2016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294C92D-0306-4E69-9CD3-20855E84965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8195089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lIns="82292" tIns="41148" rIns="82292" bIns="41148"/>
          <a:lstStyle/>
          <a:p>
            <a:r>
              <a:rPr lang="en-US" smtClean="0"/>
              <a:t>Click to edit Master title style</a:t>
            </a:r>
            <a:endParaRPr lang="en-US"/>
          </a:p>
        </p:txBody>
      </p:sp>
      <p:sp>
        <p:nvSpPr>
          <p:cNvPr id="3" name="Content Placeholder 2"/>
          <p:cNvSpPr>
            <a:spLocks noGrp="1"/>
          </p:cNvSpPr>
          <p:nvPr>
            <p:ph sz="half" idx="1"/>
          </p:nvPr>
        </p:nvSpPr>
        <p:spPr>
          <a:xfrm>
            <a:off x="457200" y="1600200"/>
            <a:ext cx="404622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1600200"/>
            <a:ext cx="404622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0501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lIns="82292" tIns="41148" rIns="82292" bIns="4114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5" y="1534478"/>
            <a:ext cx="4040505" cy="640080"/>
          </a:xfrm>
          <a:prstGeom prst="rect">
            <a:avLst/>
          </a:prstGeom>
        </p:spPr>
        <p:txBody>
          <a:bodyPr lIns="82292" tIns="41148" rIns="82292" bIns="41148" anchor="b"/>
          <a:lstStyle>
            <a:lvl1pPr marL="0" indent="0">
              <a:buNone/>
              <a:defRPr sz="2200" b="1"/>
            </a:lvl1pPr>
            <a:lvl2pPr marL="411348" indent="0">
              <a:buNone/>
              <a:defRPr sz="1800" b="1"/>
            </a:lvl2pPr>
            <a:lvl3pPr marL="822668" indent="0">
              <a:buNone/>
              <a:defRPr sz="1600" b="1"/>
            </a:lvl3pPr>
            <a:lvl4pPr marL="1234043" indent="0">
              <a:buNone/>
              <a:defRPr sz="1400" b="1"/>
            </a:lvl4pPr>
            <a:lvl5pPr marL="1645376" indent="0">
              <a:buNone/>
              <a:defRPr sz="1400" b="1"/>
            </a:lvl5pPr>
            <a:lvl6pPr marL="2056721" indent="0">
              <a:buNone/>
              <a:defRPr sz="1400" b="1"/>
            </a:lvl6pPr>
            <a:lvl7pPr marL="2468064" indent="0">
              <a:buNone/>
              <a:defRPr sz="1400" b="1"/>
            </a:lvl7pPr>
            <a:lvl8pPr marL="2879410" indent="0">
              <a:buNone/>
              <a:defRPr sz="1400" b="1"/>
            </a:lvl8pPr>
            <a:lvl9pPr marL="3290751"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5" y="2174560"/>
            <a:ext cx="4040505"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900" y="1534478"/>
            <a:ext cx="4041933" cy="640080"/>
          </a:xfrm>
          <a:prstGeom prst="rect">
            <a:avLst/>
          </a:prstGeom>
        </p:spPr>
        <p:txBody>
          <a:bodyPr lIns="82292" tIns="41148" rIns="82292" bIns="41148" anchor="b"/>
          <a:lstStyle>
            <a:lvl1pPr marL="0" indent="0">
              <a:buNone/>
              <a:defRPr sz="2200" b="1"/>
            </a:lvl1pPr>
            <a:lvl2pPr marL="411348" indent="0">
              <a:buNone/>
              <a:defRPr sz="1800" b="1"/>
            </a:lvl2pPr>
            <a:lvl3pPr marL="822668" indent="0">
              <a:buNone/>
              <a:defRPr sz="1600" b="1"/>
            </a:lvl3pPr>
            <a:lvl4pPr marL="1234043" indent="0">
              <a:buNone/>
              <a:defRPr sz="1400" b="1"/>
            </a:lvl4pPr>
            <a:lvl5pPr marL="1645376" indent="0">
              <a:buNone/>
              <a:defRPr sz="1400" b="1"/>
            </a:lvl5pPr>
            <a:lvl6pPr marL="2056721" indent="0">
              <a:buNone/>
              <a:defRPr sz="1400" b="1"/>
            </a:lvl6pPr>
            <a:lvl7pPr marL="2468064" indent="0">
              <a:buNone/>
              <a:defRPr sz="1400" b="1"/>
            </a:lvl7pPr>
            <a:lvl8pPr marL="2879410" indent="0">
              <a:buNone/>
              <a:defRPr sz="1400" b="1"/>
            </a:lvl8pPr>
            <a:lvl9pPr marL="3290751"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900" y="2174560"/>
            <a:ext cx="4041933"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162614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lIns="82292" tIns="41148" rIns="82292" bIns="41148"/>
          <a:lstStyle/>
          <a:p>
            <a:r>
              <a:rPr lang="en-US" smtClean="0"/>
              <a:t>Click to edit Master title style</a:t>
            </a:r>
            <a:endParaRPr lang="en-US"/>
          </a:p>
        </p:txBody>
      </p:sp>
    </p:spTree>
    <p:extLst>
      <p:ext uri="{BB962C8B-B14F-4D97-AF65-F5344CB8AC3E}">
        <p14:creationId xmlns:p14="http://schemas.microsoft.com/office/powerpoint/2010/main" val="414492830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04658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25"/>
            <a:ext cx="3008948" cy="1161573"/>
          </a:xfrm>
          <a:prstGeom prst="rect">
            <a:avLst/>
          </a:prstGeom>
        </p:spPr>
        <p:txBody>
          <a:bodyPr lIns="82292" tIns="41148" rIns="82292" bIns="41148"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a:prstGeom prst="rect">
            <a:avLst/>
          </a:prstGeom>
        </p:spPr>
        <p:txBody>
          <a:bodyPr lIns="82292" tIns="41148" rIns="82292"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70"/>
            <a:ext cx="3008948" cy="4692015"/>
          </a:xfrm>
          <a:prstGeom prst="rect">
            <a:avLst/>
          </a:prstGeom>
        </p:spPr>
        <p:txBody>
          <a:bodyPr lIns="82292" tIns="41148" rIns="82292" bIns="41148"/>
          <a:lstStyle>
            <a:lvl1pPr marL="0" indent="0">
              <a:buNone/>
              <a:defRPr sz="1300"/>
            </a:lvl1pPr>
            <a:lvl2pPr marL="411348" indent="0">
              <a:buNone/>
              <a:defRPr sz="1100"/>
            </a:lvl2pPr>
            <a:lvl3pPr marL="822668" indent="0">
              <a:buNone/>
              <a:defRPr sz="900"/>
            </a:lvl3pPr>
            <a:lvl4pPr marL="1234043" indent="0">
              <a:buNone/>
              <a:defRPr sz="800"/>
            </a:lvl4pPr>
            <a:lvl5pPr marL="1645376" indent="0">
              <a:buNone/>
              <a:defRPr sz="800"/>
            </a:lvl5pPr>
            <a:lvl6pPr marL="2056721" indent="0">
              <a:buNone/>
              <a:defRPr sz="800"/>
            </a:lvl6pPr>
            <a:lvl7pPr marL="2468064" indent="0">
              <a:buNone/>
              <a:defRPr sz="800"/>
            </a:lvl7pPr>
            <a:lvl8pPr marL="2879410" indent="0">
              <a:buNone/>
              <a:defRPr sz="800"/>
            </a:lvl8pPr>
            <a:lvl9pPr marL="3290751" indent="0">
              <a:buNone/>
              <a:defRPr sz="800"/>
            </a:lvl9pPr>
          </a:lstStyle>
          <a:p>
            <a:pPr lvl="0"/>
            <a:r>
              <a:rPr lang="en-US" smtClean="0"/>
              <a:t>Click to edit Master text styles</a:t>
            </a:r>
          </a:p>
        </p:txBody>
      </p:sp>
    </p:spTree>
    <p:extLst>
      <p:ext uri="{BB962C8B-B14F-4D97-AF65-F5344CB8AC3E}">
        <p14:creationId xmlns:p14="http://schemas.microsoft.com/office/powerpoint/2010/main" val="27606140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a:prstGeom prst="rect">
            <a:avLst/>
          </a:prstGeom>
        </p:spPr>
        <p:txBody>
          <a:bodyPr lIns="82292" tIns="41148" rIns="82292" bIns="41148"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a:prstGeom prst="rect">
            <a:avLst/>
          </a:prstGeom>
        </p:spPr>
        <p:txBody>
          <a:bodyPr lIns="82292" tIns="41148" rIns="82292" bIns="41148"/>
          <a:lstStyle>
            <a:lvl1pPr marL="0" indent="0">
              <a:buNone/>
              <a:defRPr sz="2900"/>
            </a:lvl1pPr>
            <a:lvl2pPr marL="411348" indent="0">
              <a:buNone/>
              <a:defRPr sz="2500"/>
            </a:lvl2pPr>
            <a:lvl3pPr marL="822668" indent="0">
              <a:buNone/>
              <a:defRPr sz="2200"/>
            </a:lvl3pPr>
            <a:lvl4pPr marL="1234043" indent="0">
              <a:buNone/>
              <a:defRPr sz="1800"/>
            </a:lvl4pPr>
            <a:lvl5pPr marL="1645376" indent="0">
              <a:buNone/>
              <a:defRPr sz="1800"/>
            </a:lvl5pPr>
            <a:lvl6pPr marL="2056721" indent="0">
              <a:buNone/>
              <a:defRPr sz="1800"/>
            </a:lvl6pPr>
            <a:lvl7pPr marL="2468064" indent="0">
              <a:buNone/>
              <a:defRPr sz="1800"/>
            </a:lvl7pPr>
            <a:lvl8pPr marL="2879410" indent="0">
              <a:buNone/>
              <a:defRPr sz="1800"/>
            </a:lvl8pPr>
            <a:lvl9pPr marL="3290751" indent="0">
              <a:buNone/>
              <a:defRPr sz="18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1653" y="5367814"/>
            <a:ext cx="5486400" cy="804386"/>
          </a:xfrm>
          <a:prstGeom prst="rect">
            <a:avLst/>
          </a:prstGeom>
        </p:spPr>
        <p:txBody>
          <a:bodyPr lIns="82292" tIns="41148" rIns="82292" bIns="41148"/>
          <a:lstStyle>
            <a:lvl1pPr marL="0" indent="0">
              <a:buNone/>
              <a:defRPr sz="1300"/>
            </a:lvl1pPr>
            <a:lvl2pPr marL="411348" indent="0">
              <a:buNone/>
              <a:defRPr sz="1100"/>
            </a:lvl2pPr>
            <a:lvl3pPr marL="822668" indent="0">
              <a:buNone/>
              <a:defRPr sz="900"/>
            </a:lvl3pPr>
            <a:lvl4pPr marL="1234043" indent="0">
              <a:buNone/>
              <a:defRPr sz="800"/>
            </a:lvl4pPr>
            <a:lvl5pPr marL="1645376" indent="0">
              <a:buNone/>
              <a:defRPr sz="800"/>
            </a:lvl5pPr>
            <a:lvl6pPr marL="2056721" indent="0">
              <a:buNone/>
              <a:defRPr sz="800"/>
            </a:lvl6pPr>
            <a:lvl7pPr marL="2468064" indent="0">
              <a:buNone/>
              <a:defRPr sz="800"/>
            </a:lvl7pPr>
            <a:lvl8pPr marL="2879410" indent="0">
              <a:buNone/>
              <a:defRPr sz="800"/>
            </a:lvl8pPr>
            <a:lvl9pPr marL="3290751" indent="0">
              <a:buNone/>
              <a:defRPr sz="800"/>
            </a:lvl9pPr>
          </a:lstStyle>
          <a:p>
            <a:pPr lvl="0"/>
            <a:r>
              <a:rPr lang="en-US" smtClean="0"/>
              <a:t>Click to edit Master text styles</a:t>
            </a:r>
          </a:p>
        </p:txBody>
      </p:sp>
    </p:spTree>
    <p:extLst>
      <p:ext uri="{BB962C8B-B14F-4D97-AF65-F5344CB8AC3E}">
        <p14:creationId xmlns:p14="http://schemas.microsoft.com/office/powerpoint/2010/main" val="60568516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22573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627077" indent="-398526" algn="l" rtl="0" eaLnBrk="0" fontAlgn="base" hangingPunct="0">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1pPr>
      <a:lvl2pPr marL="935616" indent="-398526" algn="l" rtl="0" eaLnBrk="0" fontAlgn="base" hangingPunct="0">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2pPr>
      <a:lvl3pPr marL="1244145" indent="-398526" algn="l" rtl="0" eaLnBrk="0" fontAlgn="base" hangingPunct="0">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3pPr>
      <a:lvl4pPr marL="1564104" indent="-398526" algn="l" rtl="0" eaLnBrk="0" fontAlgn="base" hangingPunct="0">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4pPr>
      <a:lvl5pPr marL="1872660" indent="-398526" algn="l" rtl="0" eaLnBrk="0" fontAlgn="base" hangingPunct="0">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5pPr>
      <a:lvl6pPr marL="2285258" indent="-399918"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6pPr>
      <a:lvl7pPr marL="2696589" indent="-399918"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7pPr>
      <a:lvl8pPr marL="3107937" indent="-399918"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8pPr>
      <a:lvl9pPr marL="3519257" indent="-399918" algn="l" rtl="0" fontAlgn="base">
        <a:spcBef>
          <a:spcPts val="1620"/>
        </a:spcBef>
        <a:spcAft>
          <a:spcPct val="0"/>
        </a:spcAft>
        <a:buSzPct val="171000"/>
        <a:buFont typeface="Gill Sans" charset="0"/>
        <a:buChar char="•"/>
        <a:defRPr sz="2900">
          <a:solidFill>
            <a:schemeClr val="tx1"/>
          </a:solidFill>
          <a:latin typeface="+mn-lt"/>
          <a:ea typeface="+mn-ea"/>
          <a:cs typeface="+mn-cs"/>
          <a:sym typeface="Gill Sans" charset="0"/>
        </a:defRPr>
      </a:lvl9pPr>
    </p:bodyStyle>
    <p:otherStyle>
      <a:defPPr>
        <a:defRPr lang="en-US"/>
      </a:defPPr>
      <a:lvl1pPr marL="0" algn="l" defTabSz="822668" rtl="0" eaLnBrk="1" latinLnBrk="0" hangingPunct="1">
        <a:defRPr sz="1600" kern="1200">
          <a:solidFill>
            <a:schemeClr val="tx1"/>
          </a:solidFill>
          <a:latin typeface="+mn-lt"/>
          <a:ea typeface="+mn-ea"/>
          <a:cs typeface="+mn-cs"/>
        </a:defRPr>
      </a:lvl1pPr>
      <a:lvl2pPr marL="411348" algn="l" defTabSz="822668" rtl="0" eaLnBrk="1" latinLnBrk="0" hangingPunct="1">
        <a:defRPr sz="1600" kern="1200">
          <a:solidFill>
            <a:schemeClr val="tx1"/>
          </a:solidFill>
          <a:latin typeface="+mn-lt"/>
          <a:ea typeface="+mn-ea"/>
          <a:cs typeface="+mn-cs"/>
        </a:defRPr>
      </a:lvl2pPr>
      <a:lvl3pPr marL="822668" algn="l" defTabSz="822668" rtl="0" eaLnBrk="1" latinLnBrk="0" hangingPunct="1">
        <a:defRPr sz="1600" kern="1200">
          <a:solidFill>
            <a:schemeClr val="tx1"/>
          </a:solidFill>
          <a:latin typeface="+mn-lt"/>
          <a:ea typeface="+mn-ea"/>
          <a:cs typeface="+mn-cs"/>
        </a:defRPr>
      </a:lvl3pPr>
      <a:lvl4pPr marL="1234043" algn="l" defTabSz="822668" rtl="0" eaLnBrk="1" latinLnBrk="0" hangingPunct="1">
        <a:defRPr sz="1600" kern="1200">
          <a:solidFill>
            <a:schemeClr val="tx1"/>
          </a:solidFill>
          <a:latin typeface="+mn-lt"/>
          <a:ea typeface="+mn-ea"/>
          <a:cs typeface="+mn-cs"/>
        </a:defRPr>
      </a:lvl4pPr>
      <a:lvl5pPr marL="1645376" algn="l" defTabSz="822668" rtl="0" eaLnBrk="1" latinLnBrk="0" hangingPunct="1">
        <a:defRPr sz="1600" kern="1200">
          <a:solidFill>
            <a:schemeClr val="tx1"/>
          </a:solidFill>
          <a:latin typeface="+mn-lt"/>
          <a:ea typeface="+mn-ea"/>
          <a:cs typeface="+mn-cs"/>
        </a:defRPr>
      </a:lvl5pPr>
      <a:lvl6pPr marL="2056721" algn="l" defTabSz="822668" rtl="0" eaLnBrk="1" latinLnBrk="0" hangingPunct="1">
        <a:defRPr sz="1600" kern="1200">
          <a:solidFill>
            <a:schemeClr val="tx1"/>
          </a:solidFill>
          <a:latin typeface="+mn-lt"/>
          <a:ea typeface="+mn-ea"/>
          <a:cs typeface="+mn-cs"/>
        </a:defRPr>
      </a:lvl6pPr>
      <a:lvl7pPr marL="2468064" algn="l" defTabSz="822668" rtl="0" eaLnBrk="1" latinLnBrk="0" hangingPunct="1">
        <a:defRPr sz="1600" kern="1200">
          <a:solidFill>
            <a:schemeClr val="tx1"/>
          </a:solidFill>
          <a:latin typeface="+mn-lt"/>
          <a:ea typeface="+mn-ea"/>
          <a:cs typeface="+mn-cs"/>
        </a:defRPr>
      </a:lvl7pPr>
      <a:lvl8pPr marL="2879410" algn="l" defTabSz="822668" rtl="0" eaLnBrk="1" latinLnBrk="0" hangingPunct="1">
        <a:defRPr sz="1600" kern="1200">
          <a:solidFill>
            <a:schemeClr val="tx1"/>
          </a:solidFill>
          <a:latin typeface="+mn-lt"/>
          <a:ea typeface="+mn-ea"/>
          <a:cs typeface="+mn-cs"/>
        </a:defRPr>
      </a:lvl8pPr>
      <a:lvl9pPr marL="3290751" algn="l" defTabSz="822668"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4CD05DC-24FF-1940-AF4C-73A8C33C5C64}" type="datetimeFigureOut">
              <a:rPr lang="en-US" smtClean="0">
                <a:solidFill>
                  <a:prstClr val="black">
                    <a:tint val="75000"/>
                  </a:prstClr>
                </a:solidFill>
              </a:rPr>
              <a:pPr defTabSz="457200"/>
              <a:t>8/8/2016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D92D58F-60AF-2146-A59F-2D0891DCB5D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5970948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pPr algn="r"/>
            <a:fld id="{54AB02A5-4FE5-49D9-9E24-09F23B90C450}" type="datetimeFigureOut">
              <a:rPr lang="en-US" smtClean="0">
                <a:solidFill>
                  <a:prstClr val="white"/>
                </a:solidFill>
              </a:rPr>
              <a:pPr algn="r"/>
              <a:t>8/8/2016</a:t>
            </a:fld>
            <a:endParaRPr lang="en-US" sz="1200">
              <a:solidFill>
                <a:srgbClr val="666666">
                  <a:shade val="50000"/>
                </a:srgbClr>
              </a:solidFill>
            </a:endParaRPr>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sz="1200">
              <a:solidFill>
                <a:srgbClr val="666666">
                  <a:shade val="50000"/>
                </a:srgbClr>
              </a:solidFill>
            </a:endParaRPr>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6294C92D-0306-4E69-9CD3-20855E849650}" type="slidenum">
              <a:rPr lang="en-US" smtClean="0">
                <a:solidFill>
                  <a:prstClr val="white"/>
                </a:solidFill>
              </a:rPr>
              <a:pPr/>
              <a:t>‹#›</a:t>
            </a:fld>
            <a:endParaRPr lang="en-US">
              <a:solidFill>
                <a:srgbClr val="666666">
                  <a:shade val="50000"/>
                </a:srgbClr>
              </a:solidFill>
            </a:endParaRPr>
          </a:p>
        </p:txBody>
      </p:sp>
    </p:spTree>
    <p:extLst>
      <p:ext uri="{BB962C8B-B14F-4D97-AF65-F5344CB8AC3E}">
        <p14:creationId xmlns:p14="http://schemas.microsoft.com/office/powerpoint/2010/main" val="2091317223"/>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slow">
    <p:wipe/>
  </p:transition>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9.xml"/><Relationship Id="rId5" Type="http://schemas.openxmlformats.org/officeDocument/2006/relationships/image" Target="../media/image44.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63.jpeg"/><Relationship Id="rId5" Type="http://schemas.openxmlformats.org/officeDocument/2006/relationships/image" Target="../media/image8.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9.xml"/><Relationship Id="rId5" Type="http://schemas.openxmlformats.org/officeDocument/2006/relationships/image" Target="../media/image71.jpe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9.xml"/><Relationship Id="rId5" Type="http://schemas.openxmlformats.org/officeDocument/2006/relationships/image" Target="../media/image72.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78.jpe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9.xml"/><Relationship Id="rId5" Type="http://schemas.openxmlformats.org/officeDocument/2006/relationships/image" Target="../media/image79.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9.xml"/><Relationship Id="rId5" Type="http://schemas.openxmlformats.org/officeDocument/2006/relationships/image" Target="../media/image80.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99.jpeg"/><Relationship Id="rId2" Type="http://schemas.openxmlformats.org/officeDocument/2006/relationships/image" Target="../media/image4.jpeg"/><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98.jpeg"/><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3.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102.png"/><Relationship Id="rId5" Type="http://schemas.openxmlformats.org/officeDocument/2006/relationships/image" Target="../media/image97.jpg"/><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9.xml"/><Relationship Id="rId5" Type="http://schemas.openxmlformats.org/officeDocument/2006/relationships/image" Target="../media/image110.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12.jpeg"/><Relationship Id="rId2" Type="http://schemas.openxmlformats.org/officeDocument/2006/relationships/image" Target="../media/image4.jpe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111.jpeg"/><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5543.tif"/>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914400" y="-76200"/>
            <a:ext cx="11008728" cy="6928319"/>
          </a:xfrm>
          <a:prstGeom prst="rect">
            <a:avLst/>
          </a:prstGeom>
        </p:spPr>
      </p:pic>
      <p:sp>
        <p:nvSpPr>
          <p:cNvPr id="5" name="Title 1"/>
          <p:cNvSpPr txBox="1">
            <a:spLocks/>
          </p:cNvSpPr>
          <p:nvPr/>
        </p:nvSpPr>
        <p:spPr>
          <a:xfrm>
            <a:off x="1320106" y="4038601"/>
            <a:ext cx="6432354" cy="2754572"/>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8000" dirty="0" smtClean="0">
                <a:solidFill>
                  <a:schemeClr val="bg1"/>
                </a:solidFill>
                <a:latin typeface="Helvetica Neue Light"/>
                <a:cs typeface="Helvetica Neue Light"/>
              </a:rPr>
              <a:t>Define Your</a:t>
            </a:r>
          </a:p>
          <a:p>
            <a:pPr>
              <a:lnSpc>
                <a:spcPct val="80000"/>
              </a:lnSpc>
            </a:pPr>
            <a:r>
              <a:rPr lang="en-US" sz="11500" b="1" dirty="0" smtClean="0">
                <a:solidFill>
                  <a:schemeClr val="bg1"/>
                </a:solidFill>
                <a:latin typeface="Helvetica Neue"/>
                <a:cs typeface="Helvetica Neue"/>
              </a:rPr>
              <a:t>PRIME</a:t>
            </a:r>
            <a:endParaRPr lang="en-US" sz="11500" b="1" dirty="0">
              <a:solidFill>
                <a:schemeClr val="bg1"/>
              </a:solidFill>
              <a:latin typeface="Helvetica Neue"/>
              <a:cs typeface="Helvetica Neue"/>
            </a:endParaRPr>
          </a:p>
        </p:txBody>
      </p:sp>
    </p:spTree>
    <p:extLst>
      <p:ext uri="{BB962C8B-B14F-4D97-AF65-F5344CB8AC3E}">
        <p14:creationId xmlns:p14="http://schemas.microsoft.com/office/powerpoint/2010/main" val="219370997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RICHARD</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51"/>
          <p:cNvGrpSpPr/>
          <p:nvPr/>
        </p:nvGrpSpPr>
        <p:grpSpPr>
          <a:xfrm>
            <a:off x="6440745" y="1154668"/>
            <a:ext cx="2703255" cy="2960132"/>
            <a:chOff x="6440745" y="1154668"/>
            <a:chExt cx="2703255" cy="2960132"/>
          </a:xfrm>
        </p:grpSpPr>
        <p:sp>
          <p:nvSpPr>
            <p:cNvPr id="13" name="Rectangle 12"/>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77676"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47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solidFill>
                  <a:srgbClr val="000000"/>
                </a:solidFill>
              </a:endParaRPr>
            </a:p>
          </p:txBody>
        </p:sp>
        <p:sp>
          <p:nvSpPr>
            <p:cNvPr id="29" name="Rectangle 28"/>
            <p:cNvSpPr/>
            <p:nvPr/>
          </p:nvSpPr>
          <p:spPr>
            <a:xfrm>
              <a:off x="6972955" y="1524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77676" y="1524000"/>
              <a:ext cx="8309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43 - 35</a:t>
              </a:r>
              <a:endParaRPr lang="en-US" sz="1600" dirty="0">
                <a:solidFill>
                  <a:srgbClr val="000000"/>
                </a:solidFill>
              </a:endParaRPr>
            </a:p>
          </p:txBody>
        </p:sp>
        <p:sp>
          <p:nvSpPr>
            <p:cNvPr id="33" name="Rectangle 32"/>
            <p:cNvSpPr/>
            <p:nvPr/>
          </p:nvSpPr>
          <p:spPr>
            <a:xfrm>
              <a:off x="6521709" y="1905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677676" y="1905000"/>
              <a:ext cx="105916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194 - 159</a:t>
              </a:r>
              <a:endParaRPr lang="en-US" sz="1600" dirty="0">
                <a:solidFill>
                  <a:srgbClr val="000000"/>
                </a:solidFill>
              </a:endParaRPr>
            </a:p>
          </p:txBody>
        </p:sp>
        <p:sp>
          <p:nvSpPr>
            <p:cNvPr id="35" name="Rectangle 34"/>
            <p:cNvSpPr/>
            <p:nvPr/>
          </p:nvSpPr>
          <p:spPr>
            <a:xfrm>
              <a:off x="7116784" y="22860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srgbClr val="000000"/>
                </a:solidFill>
              </a:endParaRPr>
            </a:p>
          </p:txBody>
        </p:sp>
        <p:sp>
          <p:nvSpPr>
            <p:cNvPr id="36" name="Rectangle 35"/>
            <p:cNvSpPr/>
            <p:nvPr/>
          </p:nvSpPr>
          <p:spPr>
            <a:xfrm>
              <a:off x="7677676" y="2286000"/>
              <a:ext cx="94507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145 - 95</a:t>
              </a:r>
              <a:endParaRPr lang="en-US" sz="1600" dirty="0">
                <a:solidFill>
                  <a:srgbClr val="000000"/>
                </a:solidFill>
              </a:endParaRPr>
            </a:p>
          </p:txBody>
        </p:sp>
        <p:sp>
          <p:nvSpPr>
            <p:cNvPr id="37" name="Rectangle 36"/>
            <p:cNvSpPr/>
            <p:nvPr/>
          </p:nvSpPr>
          <p:spPr>
            <a:xfrm>
              <a:off x="7086415" y="26670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srgbClr val="000000"/>
                </a:solidFill>
              </a:endParaRPr>
            </a:p>
          </p:txBody>
        </p:sp>
        <p:sp>
          <p:nvSpPr>
            <p:cNvPr id="38" name="Rectangle 37"/>
            <p:cNvSpPr/>
            <p:nvPr/>
          </p:nvSpPr>
          <p:spPr>
            <a:xfrm>
              <a:off x="7677676" y="2667000"/>
              <a:ext cx="85151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36 - 53</a:t>
              </a:r>
              <a:endParaRPr lang="en-US" sz="1600" dirty="0">
                <a:solidFill>
                  <a:srgbClr val="000000"/>
                </a:solidFill>
              </a:endParaRPr>
            </a:p>
          </p:txBody>
        </p:sp>
        <p:sp>
          <p:nvSpPr>
            <p:cNvPr id="39" name="Rectangle 38"/>
            <p:cNvSpPr/>
            <p:nvPr/>
          </p:nvSpPr>
          <p:spPr>
            <a:xfrm>
              <a:off x="6440745" y="3048000"/>
              <a:ext cx="133165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40" name="Rectangle 39"/>
            <p:cNvSpPr/>
            <p:nvPr/>
          </p:nvSpPr>
          <p:spPr>
            <a:xfrm>
              <a:off x="7677676" y="3048000"/>
              <a:ext cx="8386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66 - 54</a:t>
              </a:r>
              <a:endParaRPr lang="en-US" sz="1600" dirty="0">
                <a:solidFill>
                  <a:srgbClr val="000000"/>
                </a:solidFill>
              </a:endParaRPr>
            </a:p>
          </p:txBody>
        </p:sp>
        <p:sp>
          <p:nvSpPr>
            <p:cNvPr id="41" name="Rectangle 40"/>
            <p:cNvSpPr/>
            <p:nvPr/>
          </p:nvSpPr>
          <p:spPr>
            <a:xfrm>
              <a:off x="6477000" y="3398223"/>
              <a:ext cx="1275642"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Blood Press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42" name="Rectangle 41"/>
            <p:cNvSpPr/>
            <p:nvPr/>
          </p:nvSpPr>
          <p:spPr>
            <a:xfrm>
              <a:off x="7638460" y="3429000"/>
              <a:ext cx="1505540" cy="307777"/>
            </a:xfrm>
            <a:prstGeom prst="rect">
              <a:avLst/>
            </a:prstGeom>
          </p:spPr>
          <p:txBody>
            <a:bodyPr wrap="none">
              <a:spAutoFit/>
            </a:bodyPr>
            <a:lstStyle/>
            <a:p>
              <a:r>
                <a:rPr lang="en-US" altLang="en-US" sz="1400" dirty="0" smtClean="0">
                  <a:solidFill>
                    <a:srgbClr val="E6E6E6"/>
                  </a:solidFill>
                  <a:latin typeface="Helvetica Neue Light" charset="0"/>
                  <a:ea typeface="Helvetica Neue Light" charset="0"/>
                  <a:cs typeface="Helvetica Neue Light" charset="0"/>
                  <a:sym typeface="Helvetica Neue Light" charset="0"/>
                </a:rPr>
                <a:t>143/83 – 109/73</a:t>
              </a:r>
              <a:endParaRPr lang="en-US" sz="1400" dirty="0">
                <a:solidFill>
                  <a:srgbClr val="000000"/>
                </a:solidFill>
              </a:endParaRPr>
            </a:p>
          </p:txBody>
        </p:sp>
        <p:sp>
          <p:nvSpPr>
            <p:cNvPr id="50" name="Rectangle 49"/>
            <p:cNvSpPr/>
            <p:nvPr/>
          </p:nvSpPr>
          <p:spPr>
            <a:xfrm>
              <a:off x="6589929" y="3776246"/>
              <a:ext cx="1162713"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Heart Rate</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51" name="Rectangle 50"/>
            <p:cNvSpPr/>
            <p:nvPr/>
          </p:nvSpPr>
          <p:spPr>
            <a:xfrm>
              <a:off x="7677676" y="3807023"/>
              <a:ext cx="1205864" cy="307777"/>
            </a:xfrm>
            <a:prstGeom prst="rect">
              <a:avLst/>
            </a:prstGeom>
          </p:spPr>
          <p:txBody>
            <a:bodyPr wrap="none">
              <a:spAutoFit/>
            </a:bodyPr>
            <a:lstStyle/>
            <a:p>
              <a:r>
                <a:rPr lang="en-US" altLang="en-US" sz="1400" dirty="0" smtClean="0">
                  <a:solidFill>
                    <a:srgbClr val="E6E6E6"/>
                  </a:solidFill>
                  <a:latin typeface="Helvetica Neue Light" charset="0"/>
                  <a:ea typeface="Helvetica Neue Light" charset="0"/>
                  <a:cs typeface="Helvetica Neue Light" charset="0"/>
                  <a:sym typeface="Helvetica Neue Light" charset="0"/>
                </a:rPr>
                <a:t>72 – 53 BPM</a:t>
              </a:r>
              <a:endParaRPr lang="en-US" sz="1400" dirty="0">
                <a:solidFill>
                  <a:srgbClr val="000000"/>
                </a:solidFill>
              </a:endParaRPr>
            </a:p>
          </p:txBody>
        </p:sp>
      </p:grpSp>
      <p:grpSp>
        <p:nvGrpSpPr>
          <p:cNvPr id="45" name="Group 44"/>
          <p:cNvGrpSpPr/>
          <p:nvPr/>
        </p:nvGrpSpPr>
        <p:grpSpPr>
          <a:xfrm>
            <a:off x="6477000" y="4572000"/>
            <a:ext cx="2466398" cy="1967756"/>
            <a:chOff x="6477000" y="4572000"/>
            <a:chExt cx="2466398" cy="1967756"/>
          </a:xfrm>
        </p:grpSpPr>
        <p:pic>
          <p:nvPicPr>
            <p:cNvPr id="46" name="Picture 45"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52" name="Picture 5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267794106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1" name="Rectangle 20"/>
          <p:cNvSpPr/>
          <p:nvPr/>
        </p:nvSpPr>
        <p:spPr bwMode="auto">
          <a:xfrm>
            <a:off x="4876800" y="304800"/>
            <a:ext cx="4267200" cy="6248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8" name="Picture 7"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92074"/>
            <a:ext cx="3590343" cy="2990755"/>
          </a:xfrm>
          <a:prstGeom prst="rect">
            <a:avLst/>
          </a:prstGeom>
        </p:spPr>
      </p:pic>
      <p:grpSp>
        <p:nvGrpSpPr>
          <p:cNvPr id="11" name="Group 10"/>
          <p:cNvGrpSpPr/>
          <p:nvPr/>
        </p:nvGrpSpPr>
        <p:grpSpPr>
          <a:xfrm>
            <a:off x="5062887" y="2311974"/>
            <a:ext cx="3697637" cy="1726626"/>
            <a:chOff x="5715628" y="1778574"/>
            <a:chExt cx="3044896" cy="1421826"/>
          </a:xfrm>
        </p:grpSpPr>
        <p:pic>
          <p:nvPicPr>
            <p:cNvPr id="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5715628" y="1778574"/>
              <a:ext cx="3044896" cy="92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 name="Title 1"/>
            <p:cNvSpPr txBox="1">
              <a:spLocks/>
            </p:cNvSpPr>
            <p:nvPr/>
          </p:nvSpPr>
          <p:spPr>
            <a:xfrm>
              <a:off x="5904575" y="2568347"/>
              <a:ext cx="2667000" cy="632053"/>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400" dirty="0" smtClean="0">
                  <a:solidFill>
                    <a:schemeClr val="bg1"/>
                  </a:solidFill>
                  <a:latin typeface="Helvetica Neue Light"/>
                  <a:cs typeface="Helvetica Neue Light"/>
                </a:rPr>
                <a:t>Products</a:t>
              </a:r>
              <a:endParaRPr lang="en-US" sz="7200" b="1" dirty="0">
                <a:solidFill>
                  <a:schemeClr val="bg1"/>
                </a:solidFill>
                <a:latin typeface="Helvetica Neue"/>
                <a:cs typeface="Helvetica Neue"/>
              </a:endParaRPr>
            </a:p>
          </p:txBody>
        </p:sp>
      </p:grpSp>
      <p:sp>
        <p:nvSpPr>
          <p:cNvPr id="10" name="Title 1"/>
          <p:cNvSpPr txBox="1">
            <a:spLocks/>
          </p:cNvSpPr>
          <p:nvPr/>
        </p:nvSpPr>
        <p:spPr>
          <a:xfrm>
            <a:off x="5638800" y="4191000"/>
            <a:ext cx="3048000" cy="5334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2800" dirty="0" smtClean="0">
                <a:solidFill>
                  <a:schemeClr val="bg1"/>
                </a:solidFill>
                <a:latin typeface="Helvetica Neue Light"/>
                <a:cs typeface="Helvetica Neue Light"/>
              </a:rPr>
              <a:t>Leading </a:t>
            </a:r>
            <a:r>
              <a:rPr lang="en-US" sz="2800" b="1" dirty="0" smtClean="0">
                <a:solidFill>
                  <a:srgbClr val="F49202"/>
                </a:solidFill>
                <a:latin typeface="Helvetica Neue"/>
                <a:cs typeface="Helvetica Neue"/>
              </a:rPr>
              <a:t>Science</a:t>
            </a:r>
            <a:endParaRPr lang="en-US" b="1" dirty="0">
              <a:solidFill>
                <a:srgbClr val="F49202"/>
              </a:solidFill>
              <a:latin typeface="Helvetica Neue"/>
              <a:cs typeface="Helvetica Neue"/>
            </a:endParaRPr>
          </a:p>
        </p:txBody>
      </p:sp>
      <p:sp>
        <p:nvSpPr>
          <p:cNvPr id="12" name="Title 1"/>
          <p:cNvSpPr txBox="1">
            <a:spLocks/>
          </p:cNvSpPr>
          <p:nvPr/>
        </p:nvSpPr>
        <p:spPr>
          <a:xfrm>
            <a:off x="5638800" y="4953000"/>
            <a:ext cx="3505200" cy="5334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2800" dirty="0" smtClean="0">
                <a:solidFill>
                  <a:schemeClr val="bg1"/>
                </a:solidFill>
                <a:latin typeface="Helvetica Neue Light"/>
                <a:cs typeface="Helvetica Neue Light"/>
              </a:rPr>
              <a:t>World Class </a:t>
            </a:r>
            <a:r>
              <a:rPr lang="en-US" sz="2800" b="1" dirty="0" smtClean="0">
                <a:solidFill>
                  <a:srgbClr val="F49202"/>
                </a:solidFill>
                <a:latin typeface="Helvetica Neue"/>
                <a:cs typeface="Helvetica Neue"/>
              </a:rPr>
              <a:t>Quality</a:t>
            </a:r>
            <a:endParaRPr lang="en-US" b="1" dirty="0">
              <a:solidFill>
                <a:srgbClr val="F49202"/>
              </a:solidFill>
              <a:latin typeface="Helvetica Neue"/>
              <a:cs typeface="Helvetica Neue"/>
            </a:endParaRPr>
          </a:p>
        </p:txBody>
      </p:sp>
      <p:sp>
        <p:nvSpPr>
          <p:cNvPr id="13" name="Title 1"/>
          <p:cNvSpPr txBox="1">
            <a:spLocks/>
          </p:cNvSpPr>
          <p:nvPr/>
        </p:nvSpPr>
        <p:spPr>
          <a:xfrm>
            <a:off x="5638800" y="5715000"/>
            <a:ext cx="3048000" cy="5334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2800" dirty="0" smtClean="0">
                <a:solidFill>
                  <a:schemeClr val="bg1"/>
                </a:solidFill>
                <a:latin typeface="Helvetica Neue Light"/>
                <a:cs typeface="Helvetica Neue Light"/>
              </a:rPr>
              <a:t>Highest </a:t>
            </a:r>
            <a:r>
              <a:rPr lang="en-US" sz="2800" b="1" dirty="0" smtClean="0">
                <a:solidFill>
                  <a:srgbClr val="F49202"/>
                </a:solidFill>
                <a:latin typeface="Helvetica Neue"/>
                <a:cs typeface="Helvetica Neue"/>
              </a:rPr>
              <a:t>Efficacy</a:t>
            </a:r>
            <a:endParaRPr lang="en-US" b="1" dirty="0">
              <a:solidFill>
                <a:srgbClr val="F49202"/>
              </a:solidFill>
              <a:latin typeface="Helvetica Neue"/>
              <a:cs typeface="Helvetica Neue"/>
            </a:endParaRPr>
          </a:p>
        </p:txBody>
      </p:sp>
      <p:sp>
        <p:nvSpPr>
          <p:cNvPr id="14" name="Oval 13"/>
          <p:cNvSpPr/>
          <p:nvPr/>
        </p:nvSpPr>
        <p:spPr bwMode="auto">
          <a:xfrm>
            <a:off x="5334000" y="4267200"/>
            <a:ext cx="152400" cy="152400"/>
          </a:xfrm>
          <a:prstGeom prst="ellipse">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Oval 14"/>
          <p:cNvSpPr/>
          <p:nvPr/>
        </p:nvSpPr>
        <p:spPr bwMode="auto">
          <a:xfrm>
            <a:off x="5334000" y="5029200"/>
            <a:ext cx="152400" cy="152400"/>
          </a:xfrm>
          <a:prstGeom prst="ellipse">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Oval 15"/>
          <p:cNvSpPr/>
          <p:nvPr/>
        </p:nvSpPr>
        <p:spPr bwMode="auto">
          <a:xfrm>
            <a:off x="5334000" y="5791200"/>
            <a:ext cx="152400" cy="152400"/>
          </a:xfrm>
          <a:prstGeom prst="ellipse">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0" name="Picture 19" descr="fat world.jpg"/>
          <p:cNvPicPr>
            <a:picLocks noChangeAspect="1"/>
          </p:cNvPicPr>
          <p:nvPr/>
        </p:nvPicPr>
        <p:blipFill>
          <a:blip r:embed="rId5"/>
          <a:stretch>
            <a:fillRect/>
          </a:stretch>
        </p:blipFill>
        <p:spPr>
          <a:xfrm rot="20743587">
            <a:off x="616340" y="1037418"/>
            <a:ext cx="1195043" cy="1574469"/>
          </a:xfrm>
          <a:prstGeom prst="rect">
            <a:avLst/>
          </a:prstGeom>
          <a:effectLst>
            <a:outerShdw blurRad="50800" dist="38100" dir="2700000" algn="tl" rotWithShape="0">
              <a:srgbClr val="000000">
                <a:alpha val="43000"/>
              </a:srgbClr>
            </a:outerShdw>
          </a:effectLst>
        </p:spPr>
      </p:pic>
      <p:pic>
        <p:nvPicPr>
          <p:cNvPr id="19" name="Picture 18" descr="fat baby.jpg"/>
          <p:cNvPicPr>
            <a:picLocks noChangeAspect="1"/>
          </p:cNvPicPr>
          <p:nvPr/>
        </p:nvPicPr>
        <p:blipFill>
          <a:blip r:embed="rId6"/>
          <a:stretch>
            <a:fillRect/>
          </a:stretch>
        </p:blipFill>
        <p:spPr>
          <a:xfrm rot="20743587">
            <a:off x="616339" y="2332817"/>
            <a:ext cx="1195043" cy="1574469"/>
          </a:xfrm>
          <a:prstGeom prst="rect">
            <a:avLst/>
          </a:prstGeom>
          <a:effectLst>
            <a:outerShdw blurRad="50800" dist="38100" dir="2700000" algn="tl" rotWithShape="0">
              <a:srgbClr val="000000">
                <a:alpha val="43000"/>
              </a:srgbClr>
            </a:outerShdw>
          </a:effectLst>
        </p:spPr>
      </p:pic>
      <p:pic>
        <p:nvPicPr>
          <p:cNvPr id="22" name="Picture 21" descr="hbp.jpg"/>
          <p:cNvPicPr>
            <a:picLocks noChangeAspect="1"/>
          </p:cNvPicPr>
          <p:nvPr/>
        </p:nvPicPr>
        <p:blipFill>
          <a:blip r:embed="rId7"/>
          <a:stretch>
            <a:fillRect/>
          </a:stretch>
        </p:blipFill>
        <p:spPr>
          <a:xfrm rot="20743587">
            <a:off x="616340" y="3636513"/>
            <a:ext cx="1195043" cy="1574469"/>
          </a:xfrm>
          <a:prstGeom prst="rect">
            <a:avLst/>
          </a:prstGeom>
          <a:effectLst>
            <a:outerShdw blurRad="50800" dist="38100" dir="2700000" algn="tl" rotWithShape="0">
              <a:srgbClr val="000000">
                <a:alpha val="43000"/>
              </a:srgbClr>
            </a:outerShdw>
          </a:effectLst>
        </p:spPr>
      </p:pic>
      <p:pic>
        <p:nvPicPr>
          <p:cNvPr id="18" name="Picture 17" descr="diabetes.jpg"/>
          <p:cNvPicPr>
            <a:picLocks noChangeAspect="1"/>
          </p:cNvPicPr>
          <p:nvPr/>
        </p:nvPicPr>
        <p:blipFill>
          <a:blip r:embed="rId8"/>
          <a:stretch>
            <a:fillRect/>
          </a:stretch>
        </p:blipFill>
        <p:spPr>
          <a:xfrm rot="20743587">
            <a:off x="616340" y="4847417"/>
            <a:ext cx="1195043" cy="1574469"/>
          </a:xfrm>
          <a:prstGeom prst="rect">
            <a:avLst/>
          </a:prstGeom>
          <a:effectLst>
            <a:outerShdw blurRad="50800" dist="38100" dir="2700000" algn="tl" rotWithShape="0">
              <a:srgbClr val="000000">
                <a:alpha val="43000"/>
              </a:srgbClr>
            </a:outerShdw>
          </a:effectLst>
        </p:spPr>
      </p:pic>
      <p:sp>
        <p:nvSpPr>
          <p:cNvPr id="23" name="Title 1"/>
          <p:cNvSpPr txBox="1">
            <a:spLocks/>
          </p:cNvSpPr>
          <p:nvPr/>
        </p:nvSpPr>
        <p:spPr>
          <a:xfrm>
            <a:off x="533400" y="381000"/>
            <a:ext cx="1371600" cy="5334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2800" dirty="0" smtClean="0">
                <a:solidFill>
                  <a:schemeClr val="bg1"/>
                </a:solidFill>
                <a:latin typeface="Helvetica Neue Light"/>
                <a:cs typeface="Helvetica Neue Light"/>
              </a:rPr>
              <a:t>Problem</a:t>
            </a:r>
            <a:endParaRPr lang="en-US" b="1" dirty="0">
              <a:solidFill>
                <a:srgbClr val="F49202"/>
              </a:solidFill>
              <a:latin typeface="Helvetica Neue"/>
              <a:cs typeface="Helvetica Neue"/>
            </a:endParaRPr>
          </a:p>
        </p:txBody>
      </p:sp>
      <p:sp>
        <p:nvSpPr>
          <p:cNvPr id="24" name="Title 1"/>
          <p:cNvSpPr txBox="1">
            <a:spLocks/>
          </p:cNvSpPr>
          <p:nvPr/>
        </p:nvSpPr>
        <p:spPr>
          <a:xfrm>
            <a:off x="2819400" y="381000"/>
            <a:ext cx="1524000" cy="5334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2800" b="1" dirty="0" smtClean="0">
                <a:solidFill>
                  <a:srgbClr val="F49202"/>
                </a:solidFill>
                <a:latin typeface="Helvetica Neue"/>
                <a:cs typeface="Helvetica Neue"/>
              </a:rPr>
              <a:t>Solution</a:t>
            </a:r>
            <a:endParaRPr lang="en-US" b="1" dirty="0">
              <a:solidFill>
                <a:srgbClr val="F49202"/>
              </a:solidFill>
              <a:latin typeface="Helvetica Neue"/>
              <a:cs typeface="Helvetica Neue"/>
            </a:endParaRPr>
          </a:p>
        </p:txBody>
      </p:sp>
      <p:grpSp>
        <p:nvGrpSpPr>
          <p:cNvPr id="33" name="Group 32"/>
          <p:cNvGrpSpPr/>
          <p:nvPr/>
        </p:nvGrpSpPr>
        <p:grpSpPr>
          <a:xfrm>
            <a:off x="1676400" y="1264268"/>
            <a:ext cx="3124200" cy="716932"/>
            <a:chOff x="1676400" y="1264268"/>
            <a:chExt cx="3124200" cy="716932"/>
          </a:xfrm>
        </p:grpSpPr>
        <p:sp>
          <p:nvSpPr>
            <p:cNvPr id="25" name="Pentagon 24"/>
            <p:cNvSpPr/>
            <p:nvPr/>
          </p:nvSpPr>
          <p:spPr bwMode="auto">
            <a:xfrm>
              <a:off x="1676400" y="1524000"/>
              <a:ext cx="3124200" cy="381000"/>
            </a:xfrm>
            <a:prstGeom prst="homePlate">
              <a:avLst/>
            </a:prstGeom>
            <a:gradFill flip="none" rotWithShape="1">
              <a:gsLst>
                <a:gs pos="100000">
                  <a:srgbClr val="F49202"/>
                </a:gs>
                <a:gs pos="0">
                  <a:srgbClr val="F49202">
                    <a:alpha val="0"/>
                  </a:srgbClr>
                </a:gs>
              </a:gsLst>
              <a:lin ang="0" scaled="1"/>
              <a:tileRect/>
            </a:gradFill>
            <a:ln w="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pic>
          <p:nvPicPr>
            <p:cNvPr id="29" name="Picture 28"/>
            <p:cNvPicPr>
              <a:picLocks noChangeAspect="1" noChangeArrowheads="1"/>
            </p:cNvPicPr>
            <p:nvPr/>
          </p:nvPicPr>
          <p:blipFill rotWithShape="1">
            <a:blip r:embed="rId4" cstate="print">
              <a:lum bright="100000"/>
              <a:alphaModFix amt="50000"/>
              <a:extLst>
                <a:ext uri="{28A0092B-C50C-407E-A947-70E740481C1C}">
                  <a14:useLocalDpi xmlns:a14="http://schemas.microsoft.com/office/drawing/2010/main" val="0"/>
                </a:ext>
              </a:extLst>
            </a:blip>
            <a:srcRect b="35833"/>
            <a:stretch/>
          </p:blipFill>
          <p:spPr bwMode="auto">
            <a:xfrm>
              <a:off x="2362200" y="1264268"/>
              <a:ext cx="2362200" cy="71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grpSp>
        <p:nvGrpSpPr>
          <p:cNvPr id="34" name="Group 33"/>
          <p:cNvGrpSpPr/>
          <p:nvPr/>
        </p:nvGrpSpPr>
        <p:grpSpPr>
          <a:xfrm>
            <a:off x="1676400" y="2635868"/>
            <a:ext cx="3124200" cy="716932"/>
            <a:chOff x="1676400" y="2635868"/>
            <a:chExt cx="3124200" cy="716932"/>
          </a:xfrm>
        </p:grpSpPr>
        <p:sp>
          <p:nvSpPr>
            <p:cNvPr id="26" name="Pentagon 25"/>
            <p:cNvSpPr/>
            <p:nvPr/>
          </p:nvSpPr>
          <p:spPr bwMode="auto">
            <a:xfrm>
              <a:off x="1676400" y="2895600"/>
              <a:ext cx="3124200" cy="381000"/>
            </a:xfrm>
            <a:prstGeom prst="homePlate">
              <a:avLst/>
            </a:prstGeom>
            <a:gradFill flip="none" rotWithShape="1">
              <a:gsLst>
                <a:gs pos="100000">
                  <a:srgbClr val="F49202"/>
                </a:gs>
                <a:gs pos="0">
                  <a:srgbClr val="F49202">
                    <a:alpha val="0"/>
                  </a:srgbClr>
                </a:gs>
              </a:gsLst>
              <a:lin ang="0" scaled="1"/>
              <a:tileRect/>
            </a:gradFill>
            <a:ln w="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pic>
          <p:nvPicPr>
            <p:cNvPr id="30" name="Picture 29"/>
            <p:cNvPicPr>
              <a:picLocks noChangeAspect="1" noChangeArrowheads="1"/>
            </p:cNvPicPr>
            <p:nvPr/>
          </p:nvPicPr>
          <p:blipFill rotWithShape="1">
            <a:blip r:embed="rId4" cstate="print">
              <a:lum bright="100000"/>
              <a:alphaModFix amt="50000"/>
              <a:extLst>
                <a:ext uri="{28A0092B-C50C-407E-A947-70E740481C1C}">
                  <a14:useLocalDpi xmlns:a14="http://schemas.microsoft.com/office/drawing/2010/main" val="0"/>
                </a:ext>
              </a:extLst>
            </a:blip>
            <a:srcRect b="35833"/>
            <a:stretch/>
          </p:blipFill>
          <p:spPr bwMode="auto">
            <a:xfrm>
              <a:off x="2362200" y="2635868"/>
              <a:ext cx="2362200" cy="71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grpSp>
        <p:nvGrpSpPr>
          <p:cNvPr id="35" name="Group 34"/>
          <p:cNvGrpSpPr/>
          <p:nvPr/>
        </p:nvGrpSpPr>
        <p:grpSpPr>
          <a:xfrm>
            <a:off x="1676400" y="3931268"/>
            <a:ext cx="3124200" cy="716932"/>
            <a:chOff x="1676400" y="3931268"/>
            <a:chExt cx="3124200" cy="716932"/>
          </a:xfrm>
        </p:grpSpPr>
        <p:sp>
          <p:nvSpPr>
            <p:cNvPr id="27" name="Pentagon 26"/>
            <p:cNvSpPr/>
            <p:nvPr/>
          </p:nvSpPr>
          <p:spPr bwMode="auto">
            <a:xfrm>
              <a:off x="1676400" y="4191000"/>
              <a:ext cx="3124200" cy="381000"/>
            </a:xfrm>
            <a:prstGeom prst="homePlate">
              <a:avLst/>
            </a:prstGeom>
            <a:gradFill flip="none" rotWithShape="1">
              <a:gsLst>
                <a:gs pos="100000">
                  <a:srgbClr val="F49202"/>
                </a:gs>
                <a:gs pos="0">
                  <a:srgbClr val="F49202">
                    <a:alpha val="0"/>
                  </a:srgbClr>
                </a:gs>
              </a:gsLst>
              <a:lin ang="0" scaled="1"/>
              <a:tileRect/>
            </a:gradFill>
            <a:ln w="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pic>
          <p:nvPicPr>
            <p:cNvPr id="31" name="Picture 30"/>
            <p:cNvPicPr>
              <a:picLocks noChangeAspect="1" noChangeArrowheads="1"/>
            </p:cNvPicPr>
            <p:nvPr/>
          </p:nvPicPr>
          <p:blipFill rotWithShape="1">
            <a:blip r:embed="rId4" cstate="print">
              <a:alphaModFix amt="50000"/>
              <a:lum bright="100000"/>
              <a:extLst>
                <a:ext uri="{28A0092B-C50C-407E-A947-70E740481C1C}">
                  <a14:useLocalDpi xmlns:a14="http://schemas.microsoft.com/office/drawing/2010/main" val="0"/>
                </a:ext>
              </a:extLst>
            </a:blip>
            <a:srcRect b="35833"/>
            <a:stretch/>
          </p:blipFill>
          <p:spPr bwMode="auto">
            <a:xfrm>
              <a:off x="2362200" y="3931268"/>
              <a:ext cx="2362200" cy="71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grpSp>
        <p:nvGrpSpPr>
          <p:cNvPr id="36" name="Group 35"/>
          <p:cNvGrpSpPr/>
          <p:nvPr/>
        </p:nvGrpSpPr>
        <p:grpSpPr>
          <a:xfrm>
            <a:off x="1676400" y="5226668"/>
            <a:ext cx="3124200" cy="716932"/>
            <a:chOff x="1676400" y="5226668"/>
            <a:chExt cx="3124200" cy="716932"/>
          </a:xfrm>
        </p:grpSpPr>
        <p:sp>
          <p:nvSpPr>
            <p:cNvPr id="28" name="Pentagon 27"/>
            <p:cNvSpPr/>
            <p:nvPr/>
          </p:nvSpPr>
          <p:spPr bwMode="auto">
            <a:xfrm>
              <a:off x="1676400" y="5486400"/>
              <a:ext cx="3124200" cy="381000"/>
            </a:xfrm>
            <a:prstGeom prst="homePlate">
              <a:avLst/>
            </a:prstGeom>
            <a:gradFill flip="none" rotWithShape="1">
              <a:gsLst>
                <a:gs pos="100000">
                  <a:srgbClr val="F49202"/>
                </a:gs>
                <a:gs pos="0">
                  <a:srgbClr val="F49202">
                    <a:alpha val="0"/>
                  </a:srgbClr>
                </a:gs>
              </a:gsLst>
              <a:lin ang="0" scaled="1"/>
              <a:tileRect/>
            </a:gradFill>
            <a:ln w="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pic>
          <p:nvPicPr>
            <p:cNvPr id="32" name="Picture 31"/>
            <p:cNvPicPr>
              <a:picLocks noChangeAspect="1" noChangeArrowheads="1"/>
            </p:cNvPicPr>
            <p:nvPr/>
          </p:nvPicPr>
          <p:blipFill rotWithShape="1">
            <a:blip r:embed="rId4" cstate="print">
              <a:lum bright="100000"/>
              <a:alphaModFix amt="50000"/>
              <a:extLst>
                <a:ext uri="{28A0092B-C50C-407E-A947-70E740481C1C}">
                  <a14:useLocalDpi xmlns:a14="http://schemas.microsoft.com/office/drawing/2010/main" val="0"/>
                </a:ext>
              </a:extLst>
            </a:blip>
            <a:srcRect b="35833"/>
            <a:stretch/>
          </p:blipFill>
          <p:spPr bwMode="auto">
            <a:xfrm>
              <a:off x="2362200" y="5226668"/>
              <a:ext cx="2362200" cy="71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37203003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childTnLst>
                                </p:cTn>
                              </p:par>
                            </p:childTnLst>
                          </p:cTn>
                        </p:par>
                        <p:par>
                          <p:cTn id="13" fill="hold">
                            <p:stCondLst>
                              <p:cond delay="2000"/>
                            </p:stCondLst>
                            <p:childTnLst>
                              <p:par>
                                <p:cTn id="14" presetID="2" presetClass="entr" presetSubtype="8" accel="50000" decel="5000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0-#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childTnLst>
                                </p:cTn>
                              </p:par>
                            </p:childTnLst>
                          </p:cTn>
                        </p:par>
                        <p:par>
                          <p:cTn id="22" fill="hold">
                            <p:stCondLst>
                              <p:cond delay="4000"/>
                            </p:stCondLst>
                            <p:childTnLst>
                              <p:par>
                                <p:cTn id="23" presetID="2" presetClass="entr" presetSubtype="8" accel="50000" decel="5000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000" fill="hold"/>
                                        <p:tgtEl>
                                          <p:spTgt spid="22"/>
                                        </p:tgtEl>
                                        <p:attrNameLst>
                                          <p:attrName>ppt_x</p:attrName>
                                        </p:attrNameLst>
                                      </p:cBhvr>
                                      <p:tavLst>
                                        <p:tav tm="0">
                                          <p:val>
                                            <p:strVal val="0-#ppt_w/2"/>
                                          </p:val>
                                        </p:tav>
                                        <p:tav tm="100000">
                                          <p:val>
                                            <p:strVal val="#ppt_x"/>
                                          </p:val>
                                        </p:tav>
                                      </p:tavLst>
                                    </p:anim>
                                    <p:anim calcmode="lin" valueType="num">
                                      <p:cBhvr additive="base">
                                        <p:cTn id="26" dur="10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1000"/>
                                        <p:tgtEl>
                                          <p:spTgt spid="35"/>
                                        </p:tgtEl>
                                      </p:cBhvr>
                                    </p:animEffect>
                                  </p:childTnLst>
                                </p:cTn>
                              </p:par>
                            </p:childTnLst>
                          </p:cTn>
                        </p:par>
                        <p:par>
                          <p:cTn id="31" fill="hold">
                            <p:stCondLst>
                              <p:cond delay="6000"/>
                            </p:stCondLst>
                            <p:childTnLst>
                              <p:par>
                                <p:cTn id="32" presetID="2" presetClass="entr" presetSubtype="8" accel="50000" decel="5000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1000" fill="hold"/>
                                        <p:tgtEl>
                                          <p:spTgt spid="18"/>
                                        </p:tgtEl>
                                        <p:attrNameLst>
                                          <p:attrName>ppt_x</p:attrName>
                                        </p:attrNameLst>
                                      </p:cBhvr>
                                      <p:tavLst>
                                        <p:tav tm="0">
                                          <p:val>
                                            <p:strVal val="0-#ppt_w/2"/>
                                          </p:val>
                                        </p:tav>
                                        <p:tav tm="100000">
                                          <p:val>
                                            <p:strVal val="#ppt_x"/>
                                          </p:val>
                                        </p:tav>
                                      </p:tavLst>
                                    </p:anim>
                                    <p:anim calcmode="lin" valueType="num">
                                      <p:cBhvr additive="base">
                                        <p:cTn id="35" dur="1000" fill="hold"/>
                                        <p:tgtEl>
                                          <p:spTgt spid="18"/>
                                        </p:tgtEl>
                                        <p:attrNameLst>
                                          <p:attrName>ppt_y</p:attrName>
                                        </p:attrNameLst>
                                      </p:cBhvr>
                                      <p:tavLst>
                                        <p:tav tm="0">
                                          <p:val>
                                            <p:strVal val="#ppt_y"/>
                                          </p:val>
                                        </p:tav>
                                        <p:tav tm="100000">
                                          <p:val>
                                            <p:strVal val="#ppt_y"/>
                                          </p:val>
                                        </p:tav>
                                      </p:tavLst>
                                    </p:anim>
                                  </p:childTnLst>
                                </p:cTn>
                              </p:par>
                            </p:childTnLst>
                          </p:cTn>
                        </p:par>
                        <p:par>
                          <p:cTn id="36" fill="hold">
                            <p:stCondLst>
                              <p:cond delay="700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le.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
            <a:ext cx="10430934" cy="6858001"/>
          </a:xfrm>
          <a:prstGeom prst="rect">
            <a:avLst/>
          </a:prstGeom>
        </p:spPr>
      </p:pic>
      <p:pic>
        <p:nvPicPr>
          <p:cNvPr id="3" name="Picture 17" descr="stanford.bmp"/>
          <p:cNvPicPr>
            <a:picLocks noChangeAspect="1"/>
          </p:cNvPicPr>
          <p:nvPr/>
        </p:nvPicPr>
        <p:blipFill>
          <a:blip r:embed="rId4"/>
          <a:srcRect l="7777" t="31667" r="10001" b="35001"/>
          <a:stretch>
            <a:fillRect/>
          </a:stretch>
        </p:blipFill>
        <p:spPr bwMode="auto">
          <a:xfrm>
            <a:off x="2372210" y="4724400"/>
            <a:ext cx="1126829" cy="491469"/>
          </a:xfrm>
          <a:prstGeom prst="rect">
            <a:avLst/>
          </a:prstGeom>
          <a:noFill/>
          <a:ln>
            <a:noFill/>
          </a:ln>
          <a:effectLst>
            <a:outerShdw blurRad="292100" dist="139700" dir="2700000" algn="tl" rotWithShape="0">
              <a:srgbClr val="333333">
                <a:alpha val="65000"/>
              </a:srgbClr>
            </a:outerShdw>
          </a:effectLst>
        </p:spPr>
      </p:pic>
      <p:pic>
        <p:nvPicPr>
          <p:cNvPr id="5" name="Picture 14" descr="Geffen-med-logo(cmyk).gif"/>
          <p:cNvPicPr>
            <a:picLocks noChangeAspect="1"/>
          </p:cNvPicPr>
          <p:nvPr/>
        </p:nvPicPr>
        <p:blipFill>
          <a:blip r:embed="rId5"/>
          <a:srcRect/>
          <a:stretch>
            <a:fillRect/>
          </a:stretch>
        </p:blipFill>
        <p:spPr bwMode="auto">
          <a:xfrm>
            <a:off x="171347" y="5628060"/>
            <a:ext cx="581336" cy="705081"/>
          </a:xfrm>
          <a:prstGeom prst="rect">
            <a:avLst/>
          </a:prstGeom>
          <a:noFill/>
          <a:ln>
            <a:noFill/>
          </a:ln>
          <a:effectLst>
            <a:outerShdw blurRad="292100" dist="139700" dir="2700000" algn="tl" rotWithShape="0">
              <a:srgbClr val="333333">
                <a:alpha val="65000"/>
              </a:srgbClr>
            </a:outerShdw>
          </a:effectLst>
        </p:spPr>
      </p:pic>
      <p:pic>
        <p:nvPicPr>
          <p:cNvPr id="6" name="Picture 12" descr="UofU_logo_color.png"/>
          <p:cNvPicPr>
            <a:picLocks noChangeAspect="1"/>
          </p:cNvPicPr>
          <p:nvPr/>
        </p:nvPicPr>
        <p:blipFill>
          <a:blip r:embed="rId6"/>
          <a:srcRect/>
          <a:stretch>
            <a:fillRect/>
          </a:stretch>
        </p:blipFill>
        <p:spPr bwMode="auto">
          <a:xfrm>
            <a:off x="912888" y="5529823"/>
            <a:ext cx="611112" cy="566177"/>
          </a:xfrm>
          <a:prstGeom prst="rect">
            <a:avLst/>
          </a:prstGeom>
          <a:noFill/>
          <a:ln>
            <a:noFill/>
          </a:ln>
          <a:effectLst>
            <a:outerShdw blurRad="292100" dist="139700" dir="2700000" algn="tl" rotWithShape="0">
              <a:srgbClr val="333333">
                <a:alpha val="65000"/>
              </a:srgbClr>
            </a:outerShdw>
          </a:effectLst>
        </p:spPr>
      </p:pic>
      <p:grpSp>
        <p:nvGrpSpPr>
          <p:cNvPr id="12" name="Group 11"/>
          <p:cNvGrpSpPr/>
          <p:nvPr/>
        </p:nvGrpSpPr>
        <p:grpSpPr>
          <a:xfrm>
            <a:off x="2828544" y="5486400"/>
            <a:ext cx="600456" cy="762000"/>
            <a:chOff x="2747772" y="5562600"/>
            <a:chExt cx="600456" cy="762000"/>
          </a:xfrm>
          <a:effectLst>
            <a:outerShdw blurRad="292100" dist="139700" dir="2700000" algn="tl" rotWithShape="0">
              <a:prstClr val="black">
                <a:alpha val="52000"/>
              </a:prstClr>
            </a:outerShdw>
          </a:effectLst>
        </p:grpSpPr>
        <p:sp>
          <p:nvSpPr>
            <p:cNvPr id="10" name="Rectangle 9"/>
            <p:cNvSpPr/>
            <p:nvPr/>
          </p:nvSpPr>
          <p:spPr bwMode="auto">
            <a:xfrm>
              <a:off x="2747772" y="5562600"/>
              <a:ext cx="600456" cy="76200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7" name="Picture 17"/>
            <p:cNvPicPr>
              <a:picLocks noChangeAspect="1"/>
            </p:cNvPicPr>
            <p:nvPr/>
          </p:nvPicPr>
          <p:blipFill>
            <a:blip r:embed="rId7"/>
            <a:srcRect/>
            <a:stretch>
              <a:fillRect/>
            </a:stretch>
          </p:blipFill>
          <p:spPr bwMode="auto">
            <a:xfrm>
              <a:off x="2781300" y="5562600"/>
              <a:ext cx="533400" cy="759807"/>
            </a:xfrm>
            <a:prstGeom prst="rect">
              <a:avLst/>
            </a:prstGeom>
            <a:noFill/>
            <a:ln>
              <a:noFill/>
            </a:ln>
            <a:effectLst/>
          </p:spPr>
        </p:pic>
      </p:grpSp>
      <p:pic>
        <p:nvPicPr>
          <p:cNvPr id="8" name="Picture 7"/>
          <p:cNvPicPr>
            <a:picLocks noChangeAspect="1"/>
          </p:cNvPicPr>
          <p:nvPr/>
        </p:nvPicPr>
        <p:blipFill>
          <a:blip r:embed="rId8"/>
          <a:srcRect/>
          <a:stretch>
            <a:fillRect/>
          </a:stretch>
        </p:blipFill>
        <p:spPr bwMode="auto">
          <a:xfrm>
            <a:off x="1702822" y="5013629"/>
            <a:ext cx="583178" cy="777571"/>
          </a:xfrm>
          <a:prstGeom prst="rect">
            <a:avLst/>
          </a:prstGeom>
          <a:noFill/>
          <a:ln>
            <a:noFill/>
          </a:ln>
          <a:effectLst>
            <a:outerShdw blurRad="292100" dist="139700" dir="2700000" algn="tl" rotWithShape="0">
              <a:srgbClr val="333333">
                <a:alpha val="65000"/>
              </a:srgbClr>
            </a:outerShdw>
          </a:effectLst>
        </p:spPr>
      </p:pic>
      <p:pic>
        <p:nvPicPr>
          <p:cNvPr id="9" name="Picture 9" descr="ada_logo.gif"/>
          <p:cNvPicPr>
            <a:picLocks noChangeAspect="1"/>
          </p:cNvPicPr>
          <p:nvPr/>
        </p:nvPicPr>
        <p:blipFill>
          <a:blip r:embed="rId9"/>
          <a:srcRect/>
          <a:stretch>
            <a:fillRect/>
          </a:stretch>
        </p:blipFill>
        <p:spPr bwMode="auto">
          <a:xfrm>
            <a:off x="1378378" y="6016791"/>
            <a:ext cx="1444345" cy="536409"/>
          </a:xfrm>
          <a:prstGeom prst="rect">
            <a:avLst/>
          </a:prstGeom>
          <a:noFill/>
          <a:ln>
            <a:noFill/>
          </a:ln>
          <a:effectLst>
            <a:outerShdw blurRad="292100" dist="139700" dir="2700000" algn="tl" rotWithShape="0">
              <a:srgbClr val="333333">
                <a:alpha val="65000"/>
              </a:srgbClr>
            </a:outerShdw>
          </a:effectLst>
        </p:spPr>
      </p:pic>
      <p:grpSp>
        <p:nvGrpSpPr>
          <p:cNvPr id="14" name="Group 13"/>
          <p:cNvGrpSpPr/>
          <p:nvPr/>
        </p:nvGrpSpPr>
        <p:grpSpPr>
          <a:xfrm>
            <a:off x="152400" y="4800600"/>
            <a:ext cx="1295400" cy="381000"/>
            <a:chOff x="152400" y="4800600"/>
            <a:chExt cx="1295400" cy="381000"/>
          </a:xfrm>
          <a:effectLst>
            <a:outerShdw blurRad="292100" dist="139700" dir="2700000" algn="tl" rotWithShape="0">
              <a:srgbClr val="000000">
                <a:alpha val="50000"/>
              </a:srgbClr>
            </a:outerShdw>
          </a:effectLst>
        </p:grpSpPr>
        <p:sp>
          <p:nvSpPr>
            <p:cNvPr id="11" name="Rectangle 10"/>
            <p:cNvSpPr/>
            <p:nvPr/>
          </p:nvSpPr>
          <p:spPr bwMode="auto">
            <a:xfrm>
              <a:off x="152400" y="4800600"/>
              <a:ext cx="1295400" cy="381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16" descr="Logo%20Cleveland%20Clinic.gif"/>
            <p:cNvPicPr>
              <a:picLocks noChangeAspect="1"/>
            </p:cNvPicPr>
            <p:nvPr/>
          </p:nvPicPr>
          <p:blipFill rotWithShape="1">
            <a:blip r:embed="rId10"/>
            <a:srcRect l="6413" t="13741" r="951" b="48748"/>
            <a:stretch/>
          </p:blipFill>
          <p:spPr bwMode="auto">
            <a:xfrm>
              <a:off x="161924" y="4841875"/>
              <a:ext cx="1238251" cy="320676"/>
            </a:xfrm>
            <a:prstGeom prst="rect">
              <a:avLst/>
            </a:prstGeom>
            <a:solidFill>
              <a:schemeClr val="bg1">
                <a:lumMod val="85000"/>
              </a:schemeClr>
            </a:solidFill>
            <a:ln>
              <a:noFill/>
            </a:ln>
            <a:effectLst/>
          </p:spPr>
        </p:pic>
      </p:gr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8559" t="74185" r="87085" b="17890"/>
          <a:stretch/>
        </p:blipFill>
        <p:spPr>
          <a:xfrm>
            <a:off x="525483" y="2301815"/>
            <a:ext cx="454399" cy="543464"/>
          </a:xfrm>
          <a:prstGeom prst="rect">
            <a:avLst/>
          </a:prstGeom>
        </p:spPr>
      </p:pic>
      <p:sp>
        <p:nvSpPr>
          <p:cNvPr id="13" name="TextBox 12"/>
          <p:cNvSpPr txBox="1"/>
          <p:nvPr/>
        </p:nvSpPr>
        <p:spPr>
          <a:xfrm>
            <a:off x="462015" y="2383130"/>
            <a:ext cx="639919" cy="584775"/>
          </a:xfrm>
          <a:prstGeom prst="rect">
            <a:avLst/>
          </a:prstGeom>
          <a:noFill/>
        </p:spPr>
        <p:txBody>
          <a:bodyPr wrap="none" rtlCol="0">
            <a:spAutoFit/>
          </a:bodyPr>
          <a:lstStyle/>
          <a:p>
            <a:r>
              <a:rPr lang="en-US" sz="3200" b="1" dirty="0" smtClean="0">
                <a:solidFill>
                  <a:schemeClr val="bg1"/>
                </a:solidFill>
              </a:rPr>
              <a:t>16</a:t>
            </a:r>
            <a:endParaRPr lang="en-US" sz="3200" b="1" dirty="0">
              <a:solidFill>
                <a:schemeClr val="bg1"/>
              </a:solidFill>
            </a:endParaRPr>
          </a:p>
        </p:txBody>
      </p:sp>
    </p:spTree>
    <p:extLst>
      <p:ext uri="{BB962C8B-B14F-4D97-AF65-F5344CB8AC3E}">
        <p14:creationId xmlns:p14="http://schemas.microsoft.com/office/powerpoint/2010/main" val="18601153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 name="Picture 2" descr="Unicity4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5451"/>
            <a:ext cx="7772400" cy="6474406"/>
          </a:xfrm>
          <a:prstGeom prst="rect">
            <a:avLst/>
          </a:prstGeom>
        </p:spPr>
      </p:pic>
      <p:grpSp>
        <p:nvGrpSpPr>
          <p:cNvPr id="7" name="Group 6"/>
          <p:cNvGrpSpPr/>
          <p:nvPr/>
        </p:nvGrpSpPr>
        <p:grpSpPr>
          <a:xfrm>
            <a:off x="457200" y="5257800"/>
            <a:ext cx="8088792" cy="1307909"/>
            <a:chOff x="1393798" y="4533458"/>
            <a:chExt cx="7791397" cy="1110890"/>
          </a:xfrm>
        </p:grpSpPr>
        <p:pic>
          <p:nvPicPr>
            <p:cNvPr id="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1393798" y="4533458"/>
              <a:ext cx="3020499" cy="91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 name="Title 1"/>
            <p:cNvSpPr txBox="1">
              <a:spLocks/>
            </p:cNvSpPr>
            <p:nvPr/>
          </p:nvSpPr>
          <p:spPr>
            <a:xfrm>
              <a:off x="4344251" y="4876800"/>
              <a:ext cx="4840944" cy="767548"/>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4800" dirty="0" smtClean="0">
                  <a:solidFill>
                    <a:schemeClr val="bg1"/>
                  </a:solidFill>
                  <a:latin typeface="Helvetica Neue Light"/>
                  <a:cs typeface="Helvetica Neue Light"/>
                </a:rPr>
                <a:t>Prime Health Pack</a:t>
              </a:r>
              <a:endParaRPr lang="en-US" sz="4800" b="1" dirty="0">
                <a:solidFill>
                  <a:schemeClr val="bg1"/>
                </a:solidFill>
                <a:latin typeface="Helvetica Neue"/>
                <a:cs typeface="Helvetica Neue"/>
              </a:endParaRPr>
            </a:p>
          </p:txBody>
        </p:sp>
      </p:grpSp>
    </p:spTree>
    <p:extLst>
      <p:ext uri="{BB962C8B-B14F-4D97-AF65-F5344CB8AC3E}">
        <p14:creationId xmlns:p14="http://schemas.microsoft.com/office/powerpoint/2010/main" val="20950655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600200"/>
            <a:ext cx="7772400" cy="1470183"/>
          </a:xfrm>
        </p:spPr>
        <p:txBody>
          <a:bodyPr/>
          <a:lstStyle/>
          <a:p>
            <a:r>
              <a:rPr lang="en-US" dirty="0" smtClean="0">
                <a:solidFill>
                  <a:srgbClr val="FF0000"/>
                </a:solidFill>
              </a:rPr>
              <a:t>Play Products Video from defineyoury.com</a:t>
            </a:r>
            <a:br>
              <a:rPr lang="en-US" dirty="0" smtClean="0">
                <a:solidFill>
                  <a:srgbClr val="FF0000"/>
                </a:solidFill>
              </a:rPr>
            </a:br>
            <a:r>
              <a:rPr lang="en-US" sz="3200" dirty="0" smtClean="0">
                <a:solidFill>
                  <a:schemeClr val="bg1"/>
                </a:solidFill>
              </a:rPr>
              <a:t>Note: </a:t>
            </a:r>
            <a:r>
              <a:rPr lang="en-US" sz="3600" dirty="0" smtClean="0">
                <a:solidFill>
                  <a:schemeClr val="bg1"/>
                </a:solidFill>
              </a:rPr>
              <a:t>show either product video or the following product slides, </a:t>
            </a:r>
            <a:r>
              <a:rPr lang="en-US" sz="3600" u="sng" dirty="0" smtClean="0">
                <a:solidFill>
                  <a:schemeClr val="bg1"/>
                </a:solidFill>
              </a:rPr>
              <a:t>but not both </a:t>
            </a:r>
            <a:endParaRPr lang="en-US" u="sng" dirty="0">
              <a:solidFill>
                <a:schemeClr val="bg1"/>
              </a:solidFill>
            </a:endParaRPr>
          </a:p>
        </p:txBody>
      </p:sp>
    </p:spTree>
    <p:extLst>
      <p:ext uri="{BB962C8B-B14F-4D97-AF65-F5344CB8AC3E}">
        <p14:creationId xmlns:p14="http://schemas.microsoft.com/office/powerpoint/2010/main" val="92661968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204531689"/>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1371601" y="-304800"/>
            <a:ext cx="3962400" cy="120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 name="Title 1"/>
          <p:cNvSpPr txBox="1">
            <a:spLocks/>
          </p:cNvSpPr>
          <p:nvPr/>
        </p:nvSpPr>
        <p:spPr>
          <a:xfrm>
            <a:off x="-381000" y="152400"/>
            <a:ext cx="2771303" cy="8382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000" dirty="0" smtClean="0">
                <a:solidFill>
                  <a:schemeClr val="bg1"/>
                </a:solidFill>
                <a:latin typeface="Helvetica Neue Light"/>
                <a:cs typeface="Helvetica Neue Light"/>
              </a:rPr>
              <a:t>Why</a:t>
            </a:r>
            <a:endParaRPr lang="en-US" sz="5000" b="1" dirty="0">
              <a:solidFill>
                <a:schemeClr val="bg1"/>
              </a:solidFill>
              <a:latin typeface="Helvetica Neue"/>
              <a:cs typeface="Helvetica Neue"/>
            </a:endParaRPr>
          </a:p>
        </p:txBody>
      </p:sp>
      <p:sp>
        <p:nvSpPr>
          <p:cNvPr id="5" name="Rectangle 4"/>
          <p:cNvSpPr/>
          <p:nvPr/>
        </p:nvSpPr>
        <p:spPr bwMode="auto">
          <a:xfrm>
            <a:off x="3886200" y="1447800"/>
            <a:ext cx="5029200" cy="3962400"/>
          </a:xfrm>
          <a:prstGeom prst="rect">
            <a:avLst/>
          </a:prstGeom>
          <a:solidFill>
            <a:schemeClr val="tx1"/>
          </a:solidFill>
          <a:ln w="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itle 1"/>
          <p:cNvSpPr txBox="1">
            <a:spLocks/>
          </p:cNvSpPr>
          <p:nvPr/>
        </p:nvSpPr>
        <p:spPr>
          <a:xfrm>
            <a:off x="5105400" y="152400"/>
            <a:ext cx="3733800" cy="8382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5000" spc="300" dirty="0" smtClean="0">
                <a:solidFill>
                  <a:schemeClr val="bg1"/>
                </a:solidFill>
                <a:latin typeface="Helvetica Neue UltraLight"/>
                <a:cs typeface="Helvetica Neue UltraLight"/>
              </a:rPr>
              <a:t>COMPLETE</a:t>
            </a:r>
            <a:r>
              <a:rPr lang="en-US" sz="5000" dirty="0" smtClean="0">
                <a:solidFill>
                  <a:schemeClr val="bg1"/>
                </a:solidFill>
                <a:latin typeface="Helvetica Neue UltraLight"/>
                <a:cs typeface="Helvetica Neue UltraLight"/>
              </a:rPr>
              <a:t>?</a:t>
            </a:r>
            <a:endParaRPr lang="en-US" sz="5000" dirty="0">
              <a:solidFill>
                <a:schemeClr val="bg1"/>
              </a:solidFill>
              <a:latin typeface="Helvetica Neue UltraLight"/>
              <a:cs typeface="Helvetica Neue UltraLight"/>
            </a:endParaRPr>
          </a:p>
        </p:txBody>
      </p:sp>
      <p:sp>
        <p:nvSpPr>
          <p:cNvPr id="8" name="Title 1"/>
          <p:cNvSpPr txBox="1">
            <a:spLocks/>
          </p:cNvSpPr>
          <p:nvPr/>
        </p:nvSpPr>
        <p:spPr>
          <a:xfrm>
            <a:off x="4114800" y="1752600"/>
            <a:ext cx="4800600" cy="34290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spcAft>
                <a:spcPts val="1800"/>
              </a:spcAft>
              <a:buFont typeface="Arial"/>
              <a:buChar char="•"/>
            </a:pPr>
            <a:r>
              <a:rPr lang="en-US" sz="2200" dirty="0" smtClean="0">
                <a:solidFill>
                  <a:schemeClr val="bg1"/>
                </a:solidFill>
                <a:latin typeface="Helvetica Neue Light"/>
                <a:cs typeface="Helvetica Neue Light"/>
              </a:rPr>
              <a:t>  High Protein Meal Replacement</a:t>
            </a:r>
          </a:p>
          <a:p>
            <a:pPr algn="l">
              <a:lnSpc>
                <a:spcPct val="80000"/>
              </a:lnSpc>
              <a:spcAft>
                <a:spcPts val="1800"/>
              </a:spcAft>
              <a:buFont typeface="Arial"/>
              <a:buChar char="•"/>
            </a:pPr>
            <a:r>
              <a:rPr lang="en-US" sz="2200" b="1" dirty="0" smtClean="0">
                <a:solidFill>
                  <a:schemeClr val="bg1"/>
                </a:solidFill>
                <a:latin typeface="Helvetica Neue Light"/>
                <a:cs typeface="Helvetica Neue Light"/>
              </a:rPr>
              <a:t>  Daily for Breakfast</a:t>
            </a:r>
          </a:p>
          <a:p>
            <a:pPr algn="l">
              <a:lnSpc>
                <a:spcPct val="80000"/>
              </a:lnSpc>
              <a:spcAft>
                <a:spcPts val="1800"/>
              </a:spcAft>
              <a:buFont typeface="Arial"/>
              <a:buChar char="•"/>
            </a:pPr>
            <a:r>
              <a:rPr lang="en-US" sz="2200" b="1" dirty="0" smtClean="0">
                <a:solidFill>
                  <a:schemeClr val="bg1"/>
                </a:solidFill>
                <a:latin typeface="Helvetica Neue Light"/>
                <a:cs typeface="Helvetica Neue Light"/>
              </a:rPr>
              <a:t>  20 Grams of Protein</a:t>
            </a:r>
          </a:p>
          <a:p>
            <a:pPr algn="l">
              <a:lnSpc>
                <a:spcPct val="80000"/>
              </a:lnSpc>
              <a:spcAft>
                <a:spcPts val="1800"/>
              </a:spcAft>
              <a:buFont typeface="Arial"/>
              <a:buChar char="•"/>
            </a:pPr>
            <a:r>
              <a:rPr lang="en-US" sz="2200" b="1" dirty="0" smtClean="0">
                <a:solidFill>
                  <a:schemeClr val="bg1"/>
                </a:solidFill>
                <a:latin typeface="Helvetica Neue Light"/>
                <a:cs typeface="Helvetica Neue Light"/>
              </a:rPr>
              <a:t>  Delicious &amp; Low in Carbohydrates</a:t>
            </a:r>
          </a:p>
          <a:p>
            <a:pPr algn="l">
              <a:lnSpc>
                <a:spcPct val="80000"/>
              </a:lnSpc>
              <a:spcAft>
                <a:spcPts val="1800"/>
              </a:spcAft>
              <a:buFont typeface="Arial"/>
              <a:buChar char="•"/>
            </a:pPr>
            <a:r>
              <a:rPr lang="en-US" sz="2200" b="1" dirty="0" smtClean="0">
                <a:solidFill>
                  <a:schemeClr val="bg1"/>
                </a:solidFill>
                <a:latin typeface="Helvetica Neue Light"/>
                <a:cs typeface="Helvetica Neue Light"/>
              </a:rPr>
              <a:t>  100% Daily Vitamins &amp; Minerals</a:t>
            </a:r>
          </a:p>
          <a:p>
            <a:pPr algn="l">
              <a:lnSpc>
                <a:spcPct val="80000"/>
              </a:lnSpc>
              <a:spcAft>
                <a:spcPts val="1800"/>
              </a:spcAft>
              <a:buFont typeface="Arial"/>
              <a:buChar char="•"/>
            </a:pPr>
            <a:r>
              <a:rPr lang="en-US" sz="2200" b="1" dirty="0" smtClean="0">
                <a:solidFill>
                  <a:schemeClr val="bg1"/>
                </a:solidFill>
                <a:latin typeface="Helvetica Neue Light"/>
                <a:cs typeface="Helvetica Neue Light"/>
              </a:rPr>
              <a:t>  Builds Lean Muscle</a:t>
            </a:r>
          </a:p>
          <a:p>
            <a:pPr algn="l">
              <a:lnSpc>
                <a:spcPct val="80000"/>
              </a:lnSpc>
              <a:spcAft>
                <a:spcPts val="1800"/>
              </a:spcAft>
              <a:buFont typeface="Arial"/>
              <a:buChar char="•"/>
            </a:pPr>
            <a:r>
              <a:rPr lang="en-US" sz="2200" b="1" dirty="0" smtClean="0">
                <a:solidFill>
                  <a:schemeClr val="bg1"/>
                </a:solidFill>
                <a:latin typeface="Helvetica Neue Light"/>
                <a:cs typeface="Helvetica Neue Light"/>
              </a:rPr>
              <a:t>  Vanilla, Chocolate, and Vegan</a:t>
            </a:r>
            <a:endParaRPr lang="en-US" sz="2000" b="1" dirty="0">
              <a:solidFill>
                <a:schemeClr val="bg1"/>
              </a:solidFill>
              <a:latin typeface="Helvetica Neue"/>
              <a:cs typeface="Helvetica Neue"/>
            </a:endParaRPr>
          </a:p>
        </p:txBody>
      </p:sp>
    </p:spTree>
    <p:extLst>
      <p:ext uri="{BB962C8B-B14F-4D97-AF65-F5344CB8AC3E}">
        <p14:creationId xmlns:p14="http://schemas.microsoft.com/office/powerpoint/2010/main" val="2045316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ndardSales-15.jpg"/>
          <p:cNvPicPr>
            <a:picLocks/>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281114825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ndardSales-15.jpg"/>
          <p:cNvPicPr>
            <a:picLocks/>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1676401" y="-304800"/>
            <a:ext cx="3962400" cy="120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 name="Title 1"/>
          <p:cNvSpPr txBox="1">
            <a:spLocks/>
          </p:cNvSpPr>
          <p:nvPr/>
        </p:nvSpPr>
        <p:spPr>
          <a:xfrm>
            <a:off x="-76200" y="152400"/>
            <a:ext cx="2771303" cy="8382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000" dirty="0" smtClean="0">
                <a:solidFill>
                  <a:schemeClr val="bg1"/>
                </a:solidFill>
                <a:latin typeface="Helvetica Neue Light"/>
                <a:cs typeface="Helvetica Neue Light"/>
              </a:rPr>
              <a:t>Why</a:t>
            </a:r>
            <a:endParaRPr lang="en-US" sz="5000" b="1" dirty="0">
              <a:solidFill>
                <a:schemeClr val="bg1"/>
              </a:solidFill>
              <a:latin typeface="Helvetica Neue"/>
              <a:cs typeface="Helvetica Neue"/>
            </a:endParaRPr>
          </a:p>
        </p:txBody>
      </p:sp>
      <p:sp>
        <p:nvSpPr>
          <p:cNvPr id="5" name="Rectangle 4"/>
          <p:cNvSpPr/>
          <p:nvPr/>
        </p:nvSpPr>
        <p:spPr bwMode="auto">
          <a:xfrm>
            <a:off x="3886200" y="1447800"/>
            <a:ext cx="5029200" cy="3962400"/>
          </a:xfrm>
          <a:prstGeom prst="rect">
            <a:avLst/>
          </a:prstGeom>
          <a:solidFill>
            <a:schemeClr val="tx1"/>
          </a:solidFill>
          <a:ln w="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Title 1"/>
          <p:cNvSpPr txBox="1">
            <a:spLocks/>
          </p:cNvSpPr>
          <p:nvPr/>
        </p:nvSpPr>
        <p:spPr>
          <a:xfrm>
            <a:off x="5410200" y="152400"/>
            <a:ext cx="3352800" cy="8382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5000" spc="300" dirty="0" smtClean="0">
                <a:solidFill>
                  <a:schemeClr val="bg1"/>
                </a:solidFill>
                <a:latin typeface="Helvetica Neue UltraLight"/>
                <a:cs typeface="Helvetica Neue UltraLight"/>
              </a:rPr>
              <a:t>BALANCE</a:t>
            </a:r>
            <a:r>
              <a:rPr lang="en-US" sz="5000" dirty="0" smtClean="0">
                <a:solidFill>
                  <a:schemeClr val="bg1"/>
                </a:solidFill>
                <a:latin typeface="Helvetica Neue UltraLight"/>
                <a:cs typeface="Helvetica Neue UltraLight"/>
              </a:rPr>
              <a:t>?</a:t>
            </a:r>
            <a:endParaRPr lang="en-US" sz="5000" dirty="0">
              <a:solidFill>
                <a:schemeClr val="bg1"/>
              </a:solidFill>
              <a:latin typeface="Helvetica Neue UltraLight"/>
              <a:cs typeface="Helvetica Neue UltraLight"/>
            </a:endParaRPr>
          </a:p>
        </p:txBody>
      </p:sp>
      <p:sp>
        <p:nvSpPr>
          <p:cNvPr id="8" name="Title 1"/>
          <p:cNvSpPr txBox="1">
            <a:spLocks/>
          </p:cNvSpPr>
          <p:nvPr/>
        </p:nvSpPr>
        <p:spPr>
          <a:xfrm>
            <a:off x="4114800" y="1752600"/>
            <a:ext cx="4800600" cy="34290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spcAft>
                <a:spcPts val="1200"/>
              </a:spcAft>
              <a:buFont typeface="Arial"/>
              <a:buChar char="•"/>
            </a:pPr>
            <a:r>
              <a:rPr lang="en-US" sz="2200" dirty="0" smtClean="0">
                <a:solidFill>
                  <a:schemeClr val="bg1"/>
                </a:solidFill>
                <a:latin typeface="Helvetica Neue Light"/>
                <a:cs typeface="Helvetica Neue Light"/>
              </a:rPr>
              <a:t>  Burns Fat – Reducing Inches</a:t>
            </a:r>
          </a:p>
          <a:p>
            <a:pPr algn="l">
              <a:lnSpc>
                <a:spcPct val="80000"/>
              </a:lnSpc>
              <a:spcAft>
                <a:spcPts val="1200"/>
              </a:spcAft>
              <a:buFont typeface="Arial"/>
              <a:buChar char="•"/>
            </a:pPr>
            <a:r>
              <a:rPr lang="en-US" sz="2200" b="1" dirty="0" smtClean="0">
                <a:solidFill>
                  <a:schemeClr val="bg1"/>
                </a:solidFill>
                <a:latin typeface="Helvetica Neue Light"/>
                <a:cs typeface="Helvetica Neue Light"/>
              </a:rPr>
              <a:t>  Improves Digestive Issues</a:t>
            </a:r>
          </a:p>
          <a:p>
            <a:pPr algn="l">
              <a:lnSpc>
                <a:spcPct val="80000"/>
              </a:lnSpc>
              <a:spcAft>
                <a:spcPts val="1200"/>
              </a:spcAft>
              <a:buFont typeface="Arial"/>
              <a:buChar char="•"/>
            </a:pPr>
            <a:r>
              <a:rPr lang="en-US" sz="2200" b="1" dirty="0" smtClean="0">
                <a:solidFill>
                  <a:schemeClr val="bg1"/>
                </a:solidFill>
                <a:latin typeface="Helvetica Neue Light"/>
                <a:cs typeface="Helvetica Neue Light"/>
              </a:rPr>
              <a:t>  Normalizes Blood Sugar</a:t>
            </a:r>
          </a:p>
          <a:p>
            <a:pPr algn="l">
              <a:lnSpc>
                <a:spcPct val="80000"/>
              </a:lnSpc>
              <a:spcAft>
                <a:spcPts val="1200"/>
              </a:spcAft>
              <a:buFont typeface="Arial"/>
              <a:buChar char="•"/>
            </a:pPr>
            <a:r>
              <a:rPr lang="en-US" sz="2200" b="1" dirty="0" smtClean="0">
                <a:solidFill>
                  <a:schemeClr val="bg1"/>
                </a:solidFill>
                <a:latin typeface="Helvetica Neue Light"/>
                <a:cs typeface="Helvetica Neue Light"/>
              </a:rPr>
              <a:t>  Lowers Triglycerides / Blood Lipids</a:t>
            </a:r>
          </a:p>
          <a:p>
            <a:pPr algn="l">
              <a:lnSpc>
                <a:spcPct val="80000"/>
              </a:lnSpc>
              <a:spcAft>
                <a:spcPts val="1200"/>
              </a:spcAft>
              <a:buFont typeface="Arial"/>
              <a:buChar char="•"/>
            </a:pPr>
            <a:r>
              <a:rPr lang="en-US" sz="2200" b="1" dirty="0" smtClean="0">
                <a:solidFill>
                  <a:schemeClr val="bg1"/>
                </a:solidFill>
                <a:latin typeface="Helvetica Neue Light"/>
                <a:cs typeface="Helvetica Neue Light"/>
              </a:rPr>
              <a:t>  Balances Cholesterol Levels</a:t>
            </a:r>
          </a:p>
          <a:p>
            <a:pPr algn="l">
              <a:lnSpc>
                <a:spcPct val="80000"/>
              </a:lnSpc>
              <a:spcAft>
                <a:spcPts val="1200"/>
              </a:spcAft>
              <a:buFont typeface="Arial"/>
              <a:buChar char="•"/>
            </a:pPr>
            <a:r>
              <a:rPr lang="en-US" sz="2200" b="1" dirty="0" smtClean="0">
                <a:solidFill>
                  <a:schemeClr val="bg1"/>
                </a:solidFill>
                <a:latin typeface="Helvetica Neue Light"/>
                <a:cs typeface="Helvetica Neue Light"/>
              </a:rPr>
              <a:t>  All Natural – Safe for Children</a:t>
            </a:r>
          </a:p>
          <a:p>
            <a:pPr algn="l">
              <a:lnSpc>
                <a:spcPct val="80000"/>
              </a:lnSpc>
              <a:spcAft>
                <a:spcPts val="1200"/>
              </a:spcAft>
              <a:buFont typeface="Arial"/>
              <a:buChar char="•"/>
            </a:pPr>
            <a:r>
              <a:rPr lang="en-US" sz="2200" b="1" dirty="0" smtClean="0">
                <a:solidFill>
                  <a:schemeClr val="bg1"/>
                </a:solidFill>
                <a:latin typeface="Helvetica Neue Light"/>
                <a:cs typeface="Helvetica Neue Light"/>
              </a:rPr>
              <a:t>  Controls </a:t>
            </a:r>
            <a:r>
              <a:rPr lang="en-US" sz="2200" b="1" dirty="0" err="1" smtClean="0">
                <a:solidFill>
                  <a:schemeClr val="bg1"/>
                </a:solidFill>
                <a:latin typeface="Helvetica Neue Light"/>
                <a:cs typeface="Helvetica Neue Light"/>
              </a:rPr>
              <a:t>Glycemic</a:t>
            </a:r>
            <a:r>
              <a:rPr lang="en-US" sz="2200" b="1" dirty="0" smtClean="0">
                <a:solidFill>
                  <a:schemeClr val="bg1"/>
                </a:solidFill>
                <a:latin typeface="Helvetica Neue Light"/>
                <a:cs typeface="Helvetica Neue Light"/>
              </a:rPr>
              <a:t> Response</a:t>
            </a:r>
          </a:p>
          <a:p>
            <a:pPr algn="l">
              <a:lnSpc>
                <a:spcPct val="80000"/>
              </a:lnSpc>
              <a:spcAft>
                <a:spcPts val="1200"/>
              </a:spcAft>
              <a:buFont typeface="Arial"/>
              <a:buChar char="•"/>
            </a:pPr>
            <a:r>
              <a:rPr lang="en-US" sz="2200" b="1" dirty="0" smtClean="0">
                <a:solidFill>
                  <a:schemeClr val="bg1"/>
                </a:solidFill>
                <a:latin typeface="Helvetica Neue Light"/>
                <a:cs typeface="Helvetica Neue Light"/>
              </a:rPr>
              <a:t>  Curbs Hunger</a:t>
            </a:r>
          </a:p>
          <a:p>
            <a:pPr algn="l">
              <a:lnSpc>
                <a:spcPct val="80000"/>
              </a:lnSpc>
              <a:spcAft>
                <a:spcPts val="600"/>
              </a:spcAft>
              <a:buFont typeface="Arial"/>
              <a:buChar char="•"/>
            </a:pPr>
            <a:endParaRPr lang="en-US" sz="2000" b="1" dirty="0">
              <a:solidFill>
                <a:schemeClr val="bg1"/>
              </a:solidFill>
              <a:latin typeface="Helvetica Neue"/>
              <a:cs typeface="Helvetica Neue"/>
            </a:endParaRPr>
          </a:p>
        </p:txBody>
      </p:sp>
    </p:spTree>
    <p:extLst>
      <p:ext uri="{BB962C8B-B14F-4D97-AF65-F5344CB8AC3E}">
        <p14:creationId xmlns:p14="http://schemas.microsoft.com/office/powerpoint/2010/main" val="28111482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219200"/>
            <a:ext cx="8229600" cy="1143000"/>
          </a:xfrm>
        </p:spPr>
        <p:txBody>
          <a:bodyPr/>
          <a:lstStyle/>
          <a:p>
            <a:r>
              <a:rPr lang="en-US" sz="4400" dirty="0">
                <a:solidFill>
                  <a:srgbClr val="FF0000"/>
                </a:solidFill>
              </a:rPr>
              <a:t>Tod Pettus </a:t>
            </a:r>
            <a:r>
              <a:rPr lang="en-US" sz="4400" dirty="0" smtClean="0">
                <a:solidFill>
                  <a:srgbClr val="FF0000"/>
                </a:solidFill>
              </a:rPr>
              <a:t/>
            </a:r>
            <a:br>
              <a:rPr lang="en-US" sz="4400" dirty="0" smtClean="0">
                <a:solidFill>
                  <a:srgbClr val="FF0000"/>
                </a:solidFill>
              </a:rPr>
            </a:br>
            <a:r>
              <a:rPr lang="en-US" sz="4400" dirty="0" smtClean="0">
                <a:solidFill>
                  <a:srgbClr val="FF0000"/>
                </a:solidFill>
              </a:rPr>
              <a:t>Transformation </a:t>
            </a:r>
            <a:br>
              <a:rPr lang="en-US" sz="4400" dirty="0" smtClean="0">
                <a:solidFill>
                  <a:srgbClr val="FF0000"/>
                </a:solidFill>
              </a:rPr>
            </a:br>
            <a:r>
              <a:rPr lang="en-US" sz="4400" dirty="0" smtClean="0">
                <a:solidFill>
                  <a:srgbClr val="FF0000"/>
                </a:solidFill>
              </a:rPr>
              <a:t>short video without check presentation</a:t>
            </a:r>
            <a:br>
              <a:rPr lang="en-US" sz="4400" dirty="0" smtClean="0">
                <a:solidFill>
                  <a:srgbClr val="FF0000"/>
                </a:solidFill>
              </a:rPr>
            </a:br>
            <a:r>
              <a:rPr lang="en-US" sz="3600" dirty="0" smtClean="0">
                <a:solidFill>
                  <a:schemeClr val="bg1"/>
                </a:solidFill>
              </a:rPr>
              <a:t>(or anyone of the Grand Prize Prime Challenge Transformation videos could be shown here) </a:t>
            </a:r>
            <a:r>
              <a:rPr lang="en-US" dirty="0">
                <a:solidFill>
                  <a:srgbClr val="FF0000"/>
                </a:solidFill>
              </a:rPr>
              <a:t/>
            </a:r>
            <a:br>
              <a:rPr lang="en-US" dirty="0">
                <a:solidFill>
                  <a:srgbClr val="FF0000"/>
                </a:solidFill>
              </a:rPr>
            </a:br>
            <a:endParaRPr lang="en-US" dirty="0"/>
          </a:p>
        </p:txBody>
      </p:sp>
    </p:spTree>
    <p:extLst>
      <p:ext uri="{BB962C8B-B14F-4D97-AF65-F5344CB8AC3E}">
        <p14:creationId xmlns:p14="http://schemas.microsoft.com/office/powerpoint/2010/main" val="100100621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ndardSales-14.jpg"/>
          <p:cNvPicPr>
            <a:picLocks/>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2778249628"/>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ndardSales-14.jpg"/>
          <p:cNvPicPr>
            <a:picLocks/>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3" name="Rectangle 2"/>
          <p:cNvSpPr/>
          <p:nvPr/>
        </p:nvSpPr>
        <p:spPr bwMode="auto">
          <a:xfrm>
            <a:off x="3886200" y="1447800"/>
            <a:ext cx="5029200" cy="3962400"/>
          </a:xfrm>
          <a:prstGeom prst="rect">
            <a:avLst/>
          </a:prstGeom>
          <a:solidFill>
            <a:schemeClr val="tx1"/>
          </a:solidFill>
          <a:ln w="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1752601" y="-304800"/>
            <a:ext cx="3962400" cy="120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 name="Title 1"/>
          <p:cNvSpPr txBox="1">
            <a:spLocks/>
          </p:cNvSpPr>
          <p:nvPr/>
        </p:nvSpPr>
        <p:spPr>
          <a:xfrm>
            <a:off x="0" y="152400"/>
            <a:ext cx="2771303" cy="8382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000" dirty="0" smtClean="0">
                <a:solidFill>
                  <a:schemeClr val="bg1"/>
                </a:solidFill>
                <a:latin typeface="Helvetica Neue Light"/>
                <a:cs typeface="Helvetica Neue Light"/>
              </a:rPr>
              <a:t>Why</a:t>
            </a:r>
            <a:endParaRPr lang="en-US" sz="5000" b="1" dirty="0">
              <a:solidFill>
                <a:schemeClr val="bg1"/>
              </a:solidFill>
              <a:latin typeface="Helvetica Neue"/>
              <a:cs typeface="Helvetica Neue"/>
            </a:endParaRPr>
          </a:p>
        </p:txBody>
      </p:sp>
      <p:sp>
        <p:nvSpPr>
          <p:cNvPr id="6" name="Title 1"/>
          <p:cNvSpPr txBox="1">
            <a:spLocks/>
          </p:cNvSpPr>
          <p:nvPr/>
        </p:nvSpPr>
        <p:spPr>
          <a:xfrm>
            <a:off x="5486400" y="152400"/>
            <a:ext cx="3352800" cy="8382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5000" spc="300" dirty="0" smtClean="0">
                <a:solidFill>
                  <a:schemeClr val="bg1"/>
                </a:solidFill>
                <a:latin typeface="Helvetica Neue UltraLight"/>
                <a:cs typeface="Helvetica Neue UltraLight"/>
              </a:rPr>
              <a:t>MATCHA</a:t>
            </a:r>
            <a:r>
              <a:rPr lang="en-US" sz="5000" dirty="0" smtClean="0">
                <a:solidFill>
                  <a:schemeClr val="bg1"/>
                </a:solidFill>
                <a:latin typeface="Helvetica Neue UltraLight"/>
                <a:cs typeface="Helvetica Neue UltraLight"/>
              </a:rPr>
              <a:t>?</a:t>
            </a:r>
            <a:endParaRPr lang="en-US" sz="5000" dirty="0">
              <a:solidFill>
                <a:schemeClr val="bg1"/>
              </a:solidFill>
              <a:latin typeface="Helvetica Neue UltraLight"/>
              <a:cs typeface="Helvetica Neue UltraLight"/>
            </a:endParaRPr>
          </a:p>
        </p:txBody>
      </p:sp>
      <p:sp>
        <p:nvSpPr>
          <p:cNvPr id="8" name="Title 1"/>
          <p:cNvSpPr txBox="1">
            <a:spLocks/>
          </p:cNvSpPr>
          <p:nvPr/>
        </p:nvSpPr>
        <p:spPr>
          <a:xfrm>
            <a:off x="4114800" y="1752600"/>
            <a:ext cx="4800600" cy="34290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spcAft>
                <a:spcPts val="2400"/>
              </a:spcAft>
              <a:buFont typeface="Arial"/>
              <a:buChar char="•"/>
            </a:pPr>
            <a:r>
              <a:rPr lang="en-US" sz="2200" dirty="0" smtClean="0">
                <a:solidFill>
                  <a:schemeClr val="bg1"/>
                </a:solidFill>
                <a:latin typeface="Helvetica Neue Light"/>
                <a:cs typeface="Helvetica Neue Light"/>
              </a:rPr>
              <a:t>  Maintains Healthy Blood Sugar</a:t>
            </a:r>
          </a:p>
          <a:p>
            <a:pPr algn="l">
              <a:lnSpc>
                <a:spcPct val="80000"/>
              </a:lnSpc>
              <a:spcAft>
                <a:spcPts val="2400"/>
              </a:spcAft>
              <a:buFont typeface="Arial"/>
              <a:buChar char="•"/>
            </a:pPr>
            <a:r>
              <a:rPr lang="en-US" sz="2200" b="1" dirty="0" smtClean="0">
                <a:solidFill>
                  <a:schemeClr val="bg1"/>
                </a:solidFill>
                <a:latin typeface="Helvetica Neue Light"/>
                <a:cs typeface="Helvetica Neue Light"/>
              </a:rPr>
              <a:t>  Improves Mental Focus</a:t>
            </a:r>
          </a:p>
          <a:p>
            <a:pPr algn="l">
              <a:lnSpc>
                <a:spcPct val="80000"/>
              </a:lnSpc>
              <a:spcAft>
                <a:spcPts val="2400"/>
              </a:spcAft>
              <a:buFont typeface="Arial"/>
              <a:buChar char="•"/>
            </a:pPr>
            <a:r>
              <a:rPr lang="en-US" sz="2200" b="1" dirty="0" smtClean="0">
                <a:solidFill>
                  <a:schemeClr val="bg1"/>
                </a:solidFill>
                <a:latin typeface="Helvetica Neue Light"/>
                <a:cs typeface="Helvetica Neue Light"/>
              </a:rPr>
              <a:t>  Maintains Electrolyte Balance </a:t>
            </a:r>
          </a:p>
          <a:p>
            <a:pPr algn="l">
              <a:lnSpc>
                <a:spcPct val="80000"/>
              </a:lnSpc>
              <a:spcAft>
                <a:spcPts val="2400"/>
              </a:spcAft>
              <a:buFont typeface="Arial"/>
              <a:buChar char="•"/>
            </a:pPr>
            <a:r>
              <a:rPr lang="en-US" sz="2200" b="1" dirty="0" smtClean="0">
                <a:solidFill>
                  <a:schemeClr val="bg1"/>
                </a:solidFill>
                <a:latin typeface="Helvetica Neue Light"/>
                <a:cs typeface="Helvetica Neue Light"/>
              </a:rPr>
              <a:t>  Increases </a:t>
            </a:r>
            <a:r>
              <a:rPr lang="en-US" sz="2200" b="1" dirty="0" err="1" smtClean="0">
                <a:solidFill>
                  <a:schemeClr val="bg1"/>
                </a:solidFill>
                <a:latin typeface="Helvetica Neue Light"/>
                <a:cs typeface="Helvetica Neue Light"/>
              </a:rPr>
              <a:t>Thermogenesis</a:t>
            </a:r>
            <a:endParaRPr lang="en-US" sz="2200" b="1" dirty="0" smtClean="0">
              <a:solidFill>
                <a:schemeClr val="bg1"/>
              </a:solidFill>
              <a:latin typeface="Helvetica Neue Light"/>
              <a:cs typeface="Helvetica Neue Light"/>
            </a:endParaRPr>
          </a:p>
          <a:p>
            <a:pPr algn="l">
              <a:lnSpc>
                <a:spcPct val="80000"/>
              </a:lnSpc>
              <a:spcAft>
                <a:spcPts val="2400"/>
              </a:spcAft>
              <a:buFont typeface="Arial"/>
              <a:buChar char="•"/>
            </a:pPr>
            <a:r>
              <a:rPr lang="en-US" sz="2200" b="1" dirty="0" smtClean="0">
                <a:solidFill>
                  <a:schemeClr val="bg1"/>
                </a:solidFill>
                <a:latin typeface="Helvetica Neue Light"/>
                <a:cs typeface="Helvetica Neue Light"/>
              </a:rPr>
              <a:t>  BURNS FAT </a:t>
            </a:r>
          </a:p>
          <a:p>
            <a:pPr algn="l">
              <a:lnSpc>
                <a:spcPct val="80000"/>
              </a:lnSpc>
              <a:spcAft>
                <a:spcPts val="2400"/>
              </a:spcAft>
              <a:buFont typeface="Arial"/>
              <a:buChar char="•"/>
            </a:pPr>
            <a:r>
              <a:rPr lang="en-US" sz="2200" b="1" dirty="0" smtClean="0">
                <a:solidFill>
                  <a:schemeClr val="bg1"/>
                </a:solidFill>
                <a:latin typeface="Helvetica Neue Light"/>
                <a:cs typeface="Helvetica Neue Light"/>
              </a:rPr>
              <a:t>  High Antioxidant Source</a:t>
            </a:r>
          </a:p>
        </p:txBody>
      </p:sp>
    </p:spTree>
    <p:extLst>
      <p:ext uri="{BB962C8B-B14F-4D97-AF65-F5344CB8AC3E}">
        <p14:creationId xmlns:p14="http://schemas.microsoft.com/office/powerpoint/2010/main" val="27782496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Subtitle 2"/>
          <p:cNvSpPr txBox="1">
            <a:spLocks/>
          </p:cNvSpPr>
          <p:nvPr/>
        </p:nvSpPr>
        <p:spPr>
          <a:xfrm>
            <a:off x="991925" y="1993721"/>
            <a:ext cx="7176051" cy="24003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16800" dirty="0" smtClean="0">
                <a:solidFill>
                  <a:srgbClr val="F49202"/>
                </a:solidFill>
                <a:latin typeface="Helvetica Neue Bold Condensed"/>
                <a:cs typeface="Helvetica Neue Bold Condensed"/>
              </a:rPr>
              <a:t>PRIME</a:t>
            </a:r>
          </a:p>
        </p:txBody>
      </p:sp>
      <p:sp>
        <p:nvSpPr>
          <p:cNvPr id="8" name="Rectangle 7"/>
          <p:cNvSpPr/>
          <p:nvPr/>
        </p:nvSpPr>
        <p:spPr>
          <a:xfrm>
            <a:off x="7950" y="4286071"/>
            <a:ext cx="9144000" cy="1200329"/>
          </a:xfrm>
          <a:prstGeom prst="rect">
            <a:avLst/>
          </a:prstGeom>
        </p:spPr>
        <p:txBody>
          <a:bodyPr wrap="square">
            <a:spAutoFit/>
          </a:bodyPr>
          <a:lstStyle/>
          <a:p>
            <a:pPr algn="ctr">
              <a:spcBef>
                <a:spcPts val="0"/>
              </a:spcBef>
            </a:pPr>
            <a:r>
              <a:rPr lang="en-US" sz="7200" dirty="0" smtClean="0">
                <a:solidFill>
                  <a:srgbClr val="7F7F7F"/>
                </a:solidFill>
                <a:latin typeface="Helvetica Neue Bold Condensed"/>
                <a:cs typeface="Helvetica Neue Bold Condensed"/>
              </a:rPr>
              <a:t>TRANSFORMATION</a:t>
            </a:r>
            <a:endParaRPr lang="en-US" sz="7200" dirty="0">
              <a:solidFill>
                <a:srgbClr val="7F7F7F"/>
              </a:solidFill>
              <a:latin typeface="Helvetica Neue Bold Condensed"/>
              <a:cs typeface="Helvetica Neue Bold Condensed"/>
            </a:endParaRPr>
          </a:p>
        </p:txBody>
      </p:sp>
      <p:pic>
        <p:nvPicPr>
          <p:cNvPr id="9"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833"/>
          <a:stretch/>
        </p:blipFill>
        <p:spPr bwMode="auto">
          <a:xfrm>
            <a:off x="1311300" y="657339"/>
            <a:ext cx="6537300" cy="198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extLst>
      <p:ext uri="{BB962C8B-B14F-4D97-AF65-F5344CB8AC3E}">
        <p14:creationId xmlns:p14="http://schemas.microsoft.com/office/powerpoint/2010/main" val="1240245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Text Box 6"/>
          <p:cNvSpPr txBox="1">
            <a:spLocks noChangeArrowheads="1"/>
          </p:cNvSpPr>
          <p:nvPr/>
        </p:nvSpPr>
        <p:spPr bwMode="auto">
          <a:xfrm>
            <a:off x="611560" y="2133600"/>
            <a:ext cx="7992888" cy="3046988"/>
          </a:xfrm>
          <a:prstGeom prst="rect">
            <a:avLst/>
          </a:prstGeom>
          <a:noFill/>
          <a:ln w="9525">
            <a:noFill/>
            <a:miter lim="800000"/>
            <a:headEnd/>
            <a:tailEnd/>
          </a:ln>
          <a:effectLst/>
        </p:spPr>
        <p:txBody>
          <a:bodyPr wrap="square">
            <a:spAutoFit/>
          </a:bodyPr>
          <a:lstStyle/>
          <a:p>
            <a:pPr algn="ctr">
              <a:spcBef>
                <a:spcPct val="50000"/>
              </a:spcBef>
            </a:pPr>
            <a:r>
              <a:rPr lang="en-US" sz="6000" dirty="0" smtClean="0">
                <a:solidFill>
                  <a:schemeClr val="bg1">
                    <a:lumMod val="50000"/>
                  </a:schemeClr>
                </a:solidFill>
                <a:latin typeface="Helvetica Neue"/>
                <a:cs typeface="Helvetica Neue"/>
              </a:rPr>
              <a:t>A</a:t>
            </a:r>
            <a:r>
              <a:rPr lang="en-US" sz="6000" b="1" dirty="0" smtClean="0">
                <a:solidFill>
                  <a:srgbClr val="7F7F7F"/>
                </a:solidFill>
                <a:latin typeface="Helvetica Neue"/>
                <a:cs typeface="Helvetica Neue"/>
              </a:rPr>
              <a:t> </a:t>
            </a:r>
            <a:r>
              <a:rPr lang="en-US" sz="6000" b="1" dirty="0" smtClean="0">
                <a:solidFill>
                  <a:schemeClr val="bg1"/>
                </a:solidFill>
                <a:latin typeface="Helvetica Neue"/>
                <a:cs typeface="Helvetica Neue"/>
              </a:rPr>
              <a:t>12-week program </a:t>
            </a:r>
            <a:r>
              <a:rPr lang="en-US" sz="6000" b="1" dirty="0">
                <a:solidFill>
                  <a:schemeClr val="bg1"/>
                </a:solidFill>
                <a:latin typeface="Helvetica Neue"/>
                <a:cs typeface="Helvetica Neue"/>
              </a:rPr>
              <a:t> </a:t>
            </a:r>
            <a:r>
              <a:rPr lang="en-US" sz="6000" b="1" dirty="0" smtClean="0">
                <a:solidFill>
                  <a:schemeClr val="bg1"/>
                </a:solidFill>
                <a:latin typeface="Helvetica Neue"/>
                <a:cs typeface="Helvetica Neue"/>
              </a:rPr>
              <a:t>   </a:t>
            </a:r>
            <a:r>
              <a:rPr lang="en-US" sz="6000" dirty="0" smtClean="0">
                <a:solidFill>
                  <a:srgbClr val="7F7F7F"/>
                </a:solidFill>
                <a:latin typeface="Helvetica Neue"/>
                <a:cs typeface="Helvetica Neue"/>
              </a:rPr>
              <a:t>to</a:t>
            </a:r>
            <a:r>
              <a:rPr lang="en-US" sz="6000" b="1" dirty="0" smtClean="0">
                <a:solidFill>
                  <a:srgbClr val="7F7F7F"/>
                </a:solidFill>
                <a:latin typeface="Helvetica Neue"/>
                <a:cs typeface="Helvetica Neue"/>
              </a:rPr>
              <a:t> </a:t>
            </a:r>
            <a:r>
              <a:rPr lang="en-US" sz="6000" dirty="0" smtClean="0">
                <a:solidFill>
                  <a:srgbClr val="7F7F7F"/>
                </a:solidFill>
                <a:latin typeface="Helvetica Neue"/>
                <a:cs typeface="Helvetica Neue"/>
              </a:rPr>
              <a:t>your physical </a:t>
            </a:r>
            <a:r>
              <a:rPr lang="en-US" sz="7200" b="1" dirty="0" smtClean="0">
                <a:solidFill>
                  <a:srgbClr val="F49202"/>
                </a:solidFill>
                <a:latin typeface="Helvetica Neue"/>
                <a:cs typeface="Helvetica Neue"/>
              </a:rPr>
              <a:t>PRIME</a:t>
            </a:r>
            <a:endParaRPr lang="en-US" sz="5400" dirty="0">
              <a:solidFill>
                <a:srgbClr val="F49202"/>
              </a:solidFill>
              <a:latin typeface="Helvetica Neue"/>
              <a:cs typeface="Helvetica Neue"/>
            </a:endParaRPr>
          </a:p>
        </p:txBody>
      </p:sp>
    </p:spTree>
    <p:extLst>
      <p:ext uri="{BB962C8B-B14F-4D97-AF65-F5344CB8AC3E}">
        <p14:creationId xmlns:p14="http://schemas.microsoft.com/office/powerpoint/2010/main" val="119447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09600" y="1524000"/>
            <a:ext cx="7772400" cy="1470183"/>
          </a:xfrm>
        </p:spPr>
        <p:txBody>
          <a:bodyPr/>
          <a:lstStyle/>
          <a:p>
            <a:r>
              <a:rPr lang="en-US" dirty="0" smtClean="0">
                <a:solidFill>
                  <a:srgbClr val="FF0000"/>
                </a:solidFill>
              </a:rPr>
              <a:t>Play Transformation video from defineyoury.com </a:t>
            </a:r>
            <a:br>
              <a:rPr lang="en-US" dirty="0" smtClean="0">
                <a:solidFill>
                  <a:srgbClr val="FF0000"/>
                </a:solidFill>
              </a:rPr>
            </a:br>
            <a:r>
              <a:rPr lang="en-US" dirty="0" smtClean="0">
                <a:solidFill>
                  <a:srgbClr val="FF0000"/>
                </a:solidFill>
              </a:rPr>
              <a:t/>
            </a:r>
            <a:br>
              <a:rPr lang="en-US" dirty="0" smtClean="0">
                <a:solidFill>
                  <a:srgbClr val="FF0000"/>
                </a:solidFill>
              </a:rPr>
            </a:br>
            <a:endParaRPr lang="en-US" dirty="0">
              <a:solidFill>
                <a:srgbClr val="FF0000"/>
              </a:solidFill>
            </a:endParaRPr>
          </a:p>
        </p:txBody>
      </p:sp>
    </p:spTree>
    <p:extLst>
      <p:ext uri="{BB962C8B-B14F-4D97-AF65-F5344CB8AC3E}">
        <p14:creationId xmlns:p14="http://schemas.microsoft.com/office/powerpoint/2010/main" val="266356142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 y="0"/>
            <a:ext cx="9218344" cy="5143500"/>
          </a:xfrm>
          <a:prstGeom prst="rect">
            <a:avLst/>
          </a:prstGeom>
        </p:spPr>
      </p:pic>
      <p:sp>
        <p:nvSpPr>
          <p:cNvPr id="3" name="Text Box 6"/>
          <p:cNvSpPr txBox="1">
            <a:spLocks noChangeArrowheads="1"/>
          </p:cNvSpPr>
          <p:nvPr/>
        </p:nvSpPr>
        <p:spPr bwMode="auto">
          <a:xfrm>
            <a:off x="0" y="5486400"/>
            <a:ext cx="9144000" cy="830997"/>
          </a:xfrm>
          <a:prstGeom prst="rect">
            <a:avLst/>
          </a:prstGeom>
          <a:noFill/>
          <a:ln w="9525">
            <a:noFill/>
            <a:miter lim="800000"/>
            <a:headEnd/>
            <a:tailEnd/>
          </a:ln>
          <a:effectLst/>
        </p:spPr>
        <p:txBody>
          <a:bodyPr wrap="square">
            <a:spAutoFit/>
          </a:bodyPr>
          <a:lstStyle/>
          <a:p>
            <a:pPr algn="ctr">
              <a:spcBef>
                <a:spcPct val="50000"/>
              </a:spcBef>
            </a:pPr>
            <a:r>
              <a:rPr lang="en-US" sz="4800" b="1" dirty="0" smtClean="0">
                <a:solidFill>
                  <a:schemeClr val="bg1"/>
                </a:solidFill>
                <a:latin typeface="Helvetica Neue"/>
                <a:cs typeface="Helvetica Neue"/>
              </a:rPr>
              <a:t>100% </a:t>
            </a:r>
            <a:r>
              <a:rPr lang="en-US" sz="4800" dirty="0" smtClean="0">
                <a:solidFill>
                  <a:srgbClr val="7F7F7F"/>
                </a:solidFill>
                <a:latin typeface="Helvetica Neue"/>
                <a:cs typeface="Helvetica Neue"/>
              </a:rPr>
              <a:t>Money Back </a:t>
            </a:r>
            <a:r>
              <a:rPr lang="en-US" sz="4800" b="1" dirty="0" smtClean="0">
                <a:solidFill>
                  <a:srgbClr val="F49202"/>
                </a:solidFill>
                <a:latin typeface="Helvetica Neue"/>
                <a:cs typeface="Helvetica Neue"/>
              </a:rPr>
              <a:t>Guarantee!</a:t>
            </a:r>
            <a:endParaRPr lang="en-US" sz="3600" dirty="0">
              <a:solidFill>
                <a:srgbClr val="F49202"/>
              </a:solidFill>
              <a:latin typeface="Helvetica Neue"/>
              <a:cs typeface="Helvetica Neue"/>
            </a:endParaRPr>
          </a:p>
        </p:txBody>
      </p:sp>
      <p:sp>
        <p:nvSpPr>
          <p:cNvPr id="5" name="Text Box 6"/>
          <p:cNvSpPr txBox="1">
            <a:spLocks noChangeArrowheads="1"/>
          </p:cNvSpPr>
          <p:nvPr/>
        </p:nvSpPr>
        <p:spPr bwMode="auto">
          <a:xfrm>
            <a:off x="0" y="5486400"/>
            <a:ext cx="9144000" cy="830997"/>
          </a:xfrm>
          <a:prstGeom prst="rect">
            <a:avLst/>
          </a:prstGeom>
          <a:noFill/>
          <a:ln w="9525">
            <a:noFill/>
            <a:miter lim="800000"/>
            <a:headEnd/>
            <a:tailEnd/>
          </a:ln>
          <a:effectLst/>
        </p:spPr>
        <p:txBody>
          <a:bodyPr wrap="square">
            <a:spAutoFit/>
          </a:bodyPr>
          <a:lstStyle/>
          <a:p>
            <a:pPr algn="ctr">
              <a:spcBef>
                <a:spcPct val="50000"/>
              </a:spcBef>
            </a:pPr>
            <a:r>
              <a:rPr lang="en-US" sz="4800" b="1" dirty="0" smtClean="0">
                <a:solidFill>
                  <a:schemeClr val="bg1"/>
                </a:solidFill>
                <a:latin typeface="Helvetica Neue"/>
                <a:cs typeface="Helvetica Neue"/>
              </a:rPr>
              <a:t>95% </a:t>
            </a:r>
            <a:r>
              <a:rPr lang="en-US" sz="4800" dirty="0" smtClean="0">
                <a:solidFill>
                  <a:srgbClr val="7F7F7F"/>
                </a:solidFill>
                <a:latin typeface="Helvetica Neue"/>
                <a:cs typeface="Helvetica Neue"/>
              </a:rPr>
              <a:t>Completion </a:t>
            </a:r>
            <a:r>
              <a:rPr lang="en-US" sz="4800" b="1" dirty="0" smtClean="0">
                <a:solidFill>
                  <a:srgbClr val="F49202"/>
                </a:solidFill>
                <a:latin typeface="Helvetica Neue"/>
                <a:cs typeface="Helvetica Neue"/>
              </a:rPr>
              <a:t>Rate!</a:t>
            </a:r>
            <a:endParaRPr lang="en-US" sz="3600" dirty="0">
              <a:solidFill>
                <a:srgbClr val="F49202"/>
              </a:solidFill>
              <a:latin typeface="Helvetica Neue"/>
              <a:cs typeface="Helvetica Neue"/>
            </a:endParaRPr>
          </a:p>
        </p:txBody>
      </p:sp>
      <p:sp>
        <p:nvSpPr>
          <p:cNvPr id="6" name="Text Box 6"/>
          <p:cNvSpPr txBox="1">
            <a:spLocks noChangeArrowheads="1"/>
          </p:cNvSpPr>
          <p:nvPr/>
        </p:nvSpPr>
        <p:spPr bwMode="auto">
          <a:xfrm>
            <a:off x="0" y="5486400"/>
            <a:ext cx="9144000" cy="830997"/>
          </a:xfrm>
          <a:prstGeom prst="rect">
            <a:avLst/>
          </a:prstGeom>
          <a:noFill/>
          <a:ln w="9525">
            <a:noFill/>
            <a:miter lim="800000"/>
            <a:headEnd/>
            <a:tailEnd/>
          </a:ln>
          <a:effectLst/>
        </p:spPr>
        <p:txBody>
          <a:bodyPr wrap="square">
            <a:spAutoFit/>
          </a:bodyPr>
          <a:lstStyle/>
          <a:p>
            <a:pPr algn="ctr">
              <a:spcBef>
                <a:spcPct val="50000"/>
              </a:spcBef>
            </a:pPr>
            <a:r>
              <a:rPr lang="en-US" sz="4800" b="1" dirty="0" smtClean="0">
                <a:solidFill>
                  <a:schemeClr val="bg1"/>
                </a:solidFill>
                <a:latin typeface="Helvetica Neue"/>
                <a:cs typeface="Helvetica Neue"/>
              </a:rPr>
              <a:t>100% </a:t>
            </a:r>
            <a:r>
              <a:rPr lang="en-US" sz="4800" dirty="0" smtClean="0">
                <a:solidFill>
                  <a:srgbClr val="7F7F7F"/>
                </a:solidFill>
                <a:latin typeface="Helvetica Neue"/>
                <a:cs typeface="Helvetica Neue"/>
              </a:rPr>
              <a:t>SUCCESS </a:t>
            </a:r>
            <a:r>
              <a:rPr lang="en-US" sz="4800" b="1" dirty="0" smtClean="0">
                <a:solidFill>
                  <a:srgbClr val="F49202"/>
                </a:solidFill>
                <a:latin typeface="Helvetica Neue"/>
                <a:cs typeface="Helvetica Neue"/>
              </a:rPr>
              <a:t>Rate!</a:t>
            </a:r>
            <a:endParaRPr lang="en-US" sz="3600" dirty="0">
              <a:solidFill>
                <a:srgbClr val="F49202"/>
              </a:solidFill>
              <a:latin typeface="Helvetica Neue"/>
              <a:cs typeface="Helvetica Neue"/>
            </a:endParaRP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 name="Picture 2" descr="Unicity4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609600"/>
            <a:ext cx="6248400" cy="5204914"/>
          </a:xfrm>
          <a:prstGeom prst="rect">
            <a:avLst/>
          </a:prstGeom>
        </p:spPr>
      </p:pic>
      <p:pic>
        <p:nvPicPr>
          <p:cNvPr id="4" name="Picture 3" descr="Unicity4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0"/>
            <a:ext cx="6248400" cy="5204914"/>
          </a:xfrm>
          <a:prstGeom prst="rect">
            <a:avLst/>
          </a:prstGeom>
        </p:spPr>
      </p:pic>
      <p:pic>
        <p:nvPicPr>
          <p:cNvPr id="5" name="Picture 4" descr="Unicity4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080714"/>
            <a:ext cx="6248400" cy="5204914"/>
          </a:xfrm>
          <a:prstGeom prst="rect">
            <a:avLst/>
          </a:prstGeom>
        </p:spPr>
      </p:pic>
      <p:grpSp>
        <p:nvGrpSpPr>
          <p:cNvPr id="2" name="Group 1"/>
          <p:cNvGrpSpPr/>
          <p:nvPr/>
        </p:nvGrpSpPr>
        <p:grpSpPr>
          <a:xfrm>
            <a:off x="609600" y="76200"/>
            <a:ext cx="8305800" cy="1204670"/>
            <a:chOff x="609600" y="76200"/>
            <a:chExt cx="8305800" cy="1204670"/>
          </a:xfrm>
        </p:grpSpPr>
        <p:pic>
          <p:nvPicPr>
            <p:cNvPr id="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3200400" y="76200"/>
              <a:ext cx="3149604" cy="95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 name="Title 1"/>
            <p:cNvSpPr txBox="1">
              <a:spLocks/>
            </p:cNvSpPr>
            <p:nvPr/>
          </p:nvSpPr>
          <p:spPr>
            <a:xfrm>
              <a:off x="609600" y="442670"/>
              <a:ext cx="2748009" cy="8382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4200" b="1" dirty="0" smtClean="0">
                  <a:solidFill>
                    <a:srgbClr val="F49202"/>
                  </a:solidFill>
                  <a:latin typeface="Helvetica Neue"/>
                  <a:cs typeface="Helvetica Neue"/>
                </a:rPr>
                <a:t>90 Days </a:t>
              </a:r>
              <a:r>
                <a:rPr lang="en-US" sz="4200" dirty="0" smtClean="0">
                  <a:solidFill>
                    <a:schemeClr val="bg1"/>
                  </a:solidFill>
                  <a:latin typeface="Helvetica Neue Light"/>
                  <a:cs typeface="Helvetica Neue Light"/>
                </a:rPr>
                <a:t>of</a:t>
              </a:r>
              <a:endParaRPr lang="en-US" sz="4200" b="1" dirty="0">
                <a:solidFill>
                  <a:schemeClr val="bg1"/>
                </a:solidFill>
                <a:latin typeface="Helvetica Neue"/>
                <a:cs typeface="Helvetica Neue"/>
              </a:endParaRPr>
            </a:p>
          </p:txBody>
        </p:sp>
        <p:sp>
          <p:nvSpPr>
            <p:cNvPr id="9" name="Title 1"/>
            <p:cNvSpPr txBox="1">
              <a:spLocks/>
            </p:cNvSpPr>
            <p:nvPr/>
          </p:nvSpPr>
          <p:spPr>
            <a:xfrm>
              <a:off x="6248400" y="442670"/>
              <a:ext cx="2667000" cy="8382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4200" spc="300" dirty="0" smtClean="0">
                  <a:solidFill>
                    <a:schemeClr val="bg1"/>
                  </a:solidFill>
                  <a:latin typeface="Helvetica Neue UltraLight"/>
                  <a:cs typeface="Helvetica Neue UltraLight"/>
                </a:rPr>
                <a:t>Products</a:t>
              </a:r>
              <a:endParaRPr lang="en-US" sz="4200" dirty="0">
                <a:solidFill>
                  <a:schemeClr val="bg1"/>
                </a:solidFill>
                <a:latin typeface="Helvetica Neue UltraLight"/>
                <a:cs typeface="Helvetica Neue UltraLight"/>
              </a:endParaRPr>
            </a:p>
          </p:txBody>
        </p:sp>
      </p:grpSp>
      <p:sp>
        <p:nvSpPr>
          <p:cNvPr id="10" name="Text Box 6"/>
          <p:cNvSpPr txBox="1">
            <a:spLocks noChangeArrowheads="1"/>
          </p:cNvSpPr>
          <p:nvPr/>
        </p:nvSpPr>
        <p:spPr bwMode="auto">
          <a:xfrm>
            <a:off x="611560" y="2743200"/>
            <a:ext cx="7992888" cy="1015663"/>
          </a:xfrm>
          <a:prstGeom prst="rect">
            <a:avLst/>
          </a:prstGeom>
          <a:noFill/>
          <a:ln w="9525">
            <a:noFill/>
            <a:miter lim="800000"/>
            <a:headEnd/>
            <a:tailEnd/>
          </a:ln>
          <a:effectLst/>
        </p:spPr>
        <p:txBody>
          <a:bodyPr wrap="square">
            <a:spAutoFit/>
          </a:bodyPr>
          <a:lstStyle/>
          <a:p>
            <a:pPr algn="ctr">
              <a:spcBef>
                <a:spcPct val="50000"/>
              </a:spcBef>
            </a:pPr>
            <a:r>
              <a:rPr lang="en-US" sz="6000" b="1" dirty="0" smtClean="0">
                <a:solidFill>
                  <a:schemeClr val="bg1"/>
                </a:solidFill>
                <a:latin typeface="Helvetica Neue"/>
                <a:cs typeface="Helvetica Neue"/>
              </a:rPr>
              <a:t>What </a:t>
            </a:r>
            <a:r>
              <a:rPr lang="en-US" sz="6000" dirty="0" smtClean="0">
                <a:solidFill>
                  <a:srgbClr val="7F7F7F"/>
                </a:solidFill>
                <a:latin typeface="Helvetica Neue"/>
                <a:cs typeface="Helvetica Neue"/>
              </a:rPr>
              <a:t>do you </a:t>
            </a:r>
            <a:r>
              <a:rPr lang="en-US" sz="6000" b="1" dirty="0" smtClean="0">
                <a:solidFill>
                  <a:srgbClr val="F49202"/>
                </a:solidFill>
                <a:latin typeface="Helvetica Neue"/>
                <a:cs typeface="Helvetica Neue"/>
              </a:rPr>
              <a:t>GET:</a:t>
            </a:r>
            <a:endParaRPr lang="en-US" sz="4400" dirty="0">
              <a:solidFill>
                <a:srgbClr val="F49202"/>
              </a:solidFill>
              <a:latin typeface="Helvetica Neue"/>
              <a:cs typeface="Helvetica Neue"/>
            </a:endParaRPr>
          </a:p>
        </p:txBody>
      </p:sp>
    </p:spTree>
    <p:extLst>
      <p:ext uri="{BB962C8B-B14F-4D97-AF65-F5344CB8AC3E}">
        <p14:creationId xmlns:p14="http://schemas.microsoft.com/office/powerpoint/2010/main" val="62565314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par>
                          <p:cTn id="8" fill="hold">
                            <p:stCondLst>
                              <p:cond delay="500"/>
                            </p:stCondLst>
                            <p:childTnLst>
                              <p:par>
                                <p:cTn id="9" presetID="9" presetClass="entr" presetSubtype="0"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3000"/>
                            </p:stCondLst>
                            <p:childTnLst>
                              <p:par>
                                <p:cTn id="13" presetID="23"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childTnLst>
                                </p:cTn>
                              </p:par>
                            </p:childTnLst>
                          </p:cTn>
                        </p:par>
                        <p:par>
                          <p:cTn id="17" fill="hold">
                            <p:stCondLst>
                              <p:cond delay="4000"/>
                            </p:stCondLst>
                            <p:childTnLst>
                              <p:par>
                                <p:cTn id="18" presetID="2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childTnLst>
                                </p:cTn>
                              </p:par>
                            </p:childTnLst>
                          </p:cTn>
                        </p:par>
                        <p:par>
                          <p:cTn id="22" fill="hold">
                            <p:stCondLst>
                              <p:cond delay="5000"/>
                            </p:stCondLst>
                            <p:childTnLst>
                              <p:par>
                                <p:cTn id="23" presetID="2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coa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685800" y="457200"/>
            <a:ext cx="3022810" cy="8382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4200" b="1" dirty="0" smtClean="0">
                <a:solidFill>
                  <a:srgbClr val="F49202"/>
                </a:solidFill>
                <a:latin typeface="Helvetica Neue"/>
                <a:cs typeface="Helvetica Neue"/>
              </a:rPr>
              <a:t>One</a:t>
            </a:r>
            <a:r>
              <a:rPr lang="en-US" sz="4200" dirty="0" smtClean="0">
                <a:solidFill>
                  <a:srgbClr val="F49202"/>
                </a:solidFill>
                <a:latin typeface="Helvetica Neue Light"/>
                <a:cs typeface="Helvetica Neue Light"/>
              </a:rPr>
              <a:t> on </a:t>
            </a:r>
            <a:r>
              <a:rPr lang="en-US" sz="4200" b="1" dirty="0">
                <a:solidFill>
                  <a:srgbClr val="F49202"/>
                </a:solidFill>
                <a:latin typeface="Helvetica Neue"/>
                <a:cs typeface="Helvetica Neue"/>
              </a:rPr>
              <a:t>One</a:t>
            </a:r>
          </a:p>
        </p:txBody>
      </p:sp>
      <p:sp>
        <p:nvSpPr>
          <p:cNvPr id="8" name="Title 1"/>
          <p:cNvSpPr txBox="1">
            <a:spLocks/>
          </p:cNvSpPr>
          <p:nvPr/>
        </p:nvSpPr>
        <p:spPr>
          <a:xfrm>
            <a:off x="3886200" y="457200"/>
            <a:ext cx="4953000" cy="8382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4200" spc="300" dirty="0" smtClean="0">
                <a:solidFill>
                  <a:schemeClr val="bg1"/>
                </a:solidFill>
                <a:latin typeface="Helvetica Neue UltraLight"/>
                <a:cs typeface="Helvetica Neue UltraLight"/>
              </a:rPr>
              <a:t>WEEKLY Coaching</a:t>
            </a:r>
            <a:endParaRPr lang="en-US" sz="4200" dirty="0">
              <a:solidFill>
                <a:schemeClr val="bg1"/>
              </a:solidFill>
              <a:latin typeface="Helvetica Neue UltraLight"/>
              <a:cs typeface="Helvetica Neue UltraLight"/>
            </a:endParaRPr>
          </a:p>
        </p:txBody>
      </p:sp>
    </p:spTree>
    <p:extLst>
      <p:ext uri="{BB962C8B-B14F-4D97-AF65-F5344CB8AC3E}">
        <p14:creationId xmlns:p14="http://schemas.microsoft.com/office/powerpoint/2010/main" val="42076119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pportGroup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2" y="-84328"/>
            <a:ext cx="9138098" cy="7018528"/>
          </a:xfrm>
          <a:prstGeom prst="rect">
            <a:avLst/>
          </a:prstGeom>
        </p:spPr>
      </p:pic>
      <p:sp>
        <p:nvSpPr>
          <p:cNvPr id="5" name="Title 1"/>
          <p:cNvSpPr txBox="1">
            <a:spLocks/>
          </p:cNvSpPr>
          <p:nvPr/>
        </p:nvSpPr>
        <p:spPr>
          <a:xfrm>
            <a:off x="863390" y="457200"/>
            <a:ext cx="3022810" cy="8382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4200" b="1" dirty="0" smtClean="0">
                <a:solidFill>
                  <a:schemeClr val="bg1"/>
                </a:solidFill>
                <a:latin typeface="Helvetica Neue"/>
                <a:cs typeface="Helvetica Neue"/>
              </a:rPr>
              <a:t>Personal</a:t>
            </a:r>
            <a:endParaRPr lang="en-US" sz="4200" b="1" dirty="0">
              <a:solidFill>
                <a:schemeClr val="bg1"/>
              </a:solidFill>
              <a:latin typeface="Helvetica Neue"/>
              <a:cs typeface="Helvetica Neue"/>
            </a:endParaRPr>
          </a:p>
        </p:txBody>
      </p:sp>
      <p:sp>
        <p:nvSpPr>
          <p:cNvPr id="6" name="Title 1"/>
          <p:cNvSpPr txBox="1">
            <a:spLocks/>
          </p:cNvSpPr>
          <p:nvPr/>
        </p:nvSpPr>
        <p:spPr>
          <a:xfrm>
            <a:off x="3733800" y="457200"/>
            <a:ext cx="4953000" cy="8382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4200" spc="300" dirty="0" smtClean="0">
                <a:solidFill>
                  <a:srgbClr val="000000"/>
                </a:solidFill>
                <a:latin typeface="Helvetica Neue UltraLight"/>
                <a:cs typeface="Helvetica Neue UltraLight"/>
              </a:rPr>
              <a:t>SUPPORT Group</a:t>
            </a:r>
            <a:endParaRPr lang="en-US" sz="4200" dirty="0">
              <a:solidFill>
                <a:srgbClr val="000000"/>
              </a:solidFill>
              <a:latin typeface="Helvetica Neue UltraLight"/>
              <a:cs typeface="Helvetica Neue UltraLight"/>
            </a:endParaRPr>
          </a:p>
        </p:txBody>
      </p:sp>
      <p:pic>
        <p:nvPicPr>
          <p:cNvPr id="7" name="Picture 6" descr="support grou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47594">
            <a:off x="5263653" y="4124474"/>
            <a:ext cx="3882798" cy="2586245"/>
          </a:xfrm>
          <a:prstGeom prst="rect">
            <a:avLst/>
          </a:prstGeom>
          <a:solidFill>
            <a:srgbClr val="FFFFFF">
              <a:shade val="85000"/>
            </a:srgbClr>
          </a:solidFill>
          <a:ln w="88900" cap="sq">
            <a:solidFill>
              <a:srgbClr val="FFFFFF"/>
            </a:solidFill>
            <a:miter lim="800000"/>
          </a:ln>
          <a:effectLst>
            <a:outerShdw blurRad="50800" dist="889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Picture 7" descr="group_wal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7379">
            <a:off x="2052271" y="3894362"/>
            <a:ext cx="3325275" cy="221521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1842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654017"/>
            <a:ext cx="7772400" cy="1470183"/>
          </a:xfrm>
        </p:spPr>
        <p:txBody>
          <a:bodyPr/>
          <a:lstStyle/>
          <a:p>
            <a:r>
              <a:rPr lang="en-US" sz="5400" dirty="0" smtClean="0">
                <a:solidFill>
                  <a:srgbClr val="FF0000"/>
                </a:solidFill>
              </a:rPr>
              <a:t>Show Prime Challenge from defineyoury.com</a:t>
            </a:r>
            <a:br>
              <a:rPr lang="en-US" sz="5400" dirty="0" smtClean="0">
                <a:solidFill>
                  <a:srgbClr val="FF0000"/>
                </a:solidFill>
              </a:rPr>
            </a:br>
            <a:r>
              <a:rPr lang="en-US" dirty="0" smtClean="0">
                <a:solidFill>
                  <a:srgbClr val="FF0000"/>
                </a:solidFill>
              </a:rPr>
              <a:t/>
            </a:r>
            <a:br>
              <a:rPr lang="en-US" dirty="0" smtClean="0">
                <a:solidFill>
                  <a:srgbClr val="FF0000"/>
                </a:solidFill>
              </a:rPr>
            </a:br>
            <a:endParaRPr lang="en-US" dirty="0">
              <a:solidFill>
                <a:srgbClr val="FF0000"/>
              </a:solidFill>
            </a:endParaRPr>
          </a:p>
        </p:txBody>
      </p:sp>
    </p:spTree>
    <p:extLst>
      <p:ext uri="{BB962C8B-B14F-4D97-AF65-F5344CB8AC3E}">
        <p14:creationId xmlns:p14="http://schemas.microsoft.com/office/powerpoint/2010/main" val="238984953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chemeClr val="bg1"/>
                </a:solidFill>
                <a:latin typeface="Helvetica Neue"/>
                <a:ea typeface="Helvetica Neue Light" charset="0"/>
                <a:cs typeface="Helvetica Neue"/>
                <a:sym typeface="Helvetica Neue Light" charset="0"/>
              </a:rPr>
              <a:t>STATS</a:t>
            </a:r>
            <a:endParaRPr lang="en-US" dirty="0">
              <a:solidFill>
                <a:schemeClr val="bg1"/>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rPr>
              <a:t> </a:t>
            </a: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schemeClr val="tx1">
                    <a:lumMod val="65000"/>
                    <a:lumOff val="35000"/>
                  </a:schemeClr>
                </a:solidFill>
                <a:latin typeface="Helvetica Neue"/>
                <a:ea typeface="Helvetica Neue Light" charset="0"/>
                <a:cs typeface="Helvetica Neue"/>
                <a:sym typeface="Helvetica Neue Light" charset="0"/>
              </a:rPr>
              <a:t>BEFORE</a:t>
            </a:r>
            <a:endParaRPr lang="en-US" sz="3200" b="1" dirty="0">
              <a:solidFill>
                <a:schemeClr val="tx1">
                  <a:lumMod val="65000"/>
                  <a:lumOff val="35000"/>
                </a:scheme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TOD</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rPr>
              <a:t>     </a:t>
            </a:r>
          </a:p>
        </p:txBody>
      </p:sp>
      <p:grpSp>
        <p:nvGrpSpPr>
          <p:cNvPr id="52" name="Group 51"/>
          <p:cNvGrpSpPr/>
          <p:nvPr/>
        </p:nvGrpSpPr>
        <p:grpSpPr>
          <a:xfrm>
            <a:off x="6440745" y="1154668"/>
            <a:ext cx="2720029" cy="2960132"/>
            <a:chOff x="6440745" y="1154668"/>
            <a:chExt cx="2720029" cy="2960132"/>
          </a:xfrm>
        </p:grpSpPr>
        <p:sp>
          <p:nvSpPr>
            <p:cNvPr id="13" name="Rectangle 12"/>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p>
          </p:txBody>
        </p:sp>
        <p:sp>
          <p:nvSpPr>
            <p:cNvPr id="26" name="Rectangle 25"/>
            <p:cNvSpPr/>
            <p:nvPr/>
          </p:nvSpPr>
          <p:spPr>
            <a:xfrm>
              <a:off x="7677676" y="1154668"/>
              <a:ext cx="148309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35.2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p>
          </p:txBody>
        </p:sp>
        <p:sp>
          <p:nvSpPr>
            <p:cNvPr id="29" name="Rectangle 28"/>
            <p:cNvSpPr/>
            <p:nvPr/>
          </p:nvSpPr>
          <p:spPr>
            <a:xfrm>
              <a:off x="6972955" y="1524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p>
          </p:txBody>
        </p:sp>
        <p:sp>
          <p:nvSpPr>
            <p:cNvPr id="30" name="Rectangle 29"/>
            <p:cNvSpPr/>
            <p:nvPr/>
          </p:nvSpPr>
          <p:spPr>
            <a:xfrm>
              <a:off x="7677676" y="1524000"/>
              <a:ext cx="85151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33 - 28</a:t>
              </a:r>
              <a:endParaRPr lang="en-US" sz="1600" dirty="0"/>
            </a:p>
          </p:txBody>
        </p:sp>
        <p:sp>
          <p:nvSpPr>
            <p:cNvPr id="33" name="Rectangle 32"/>
            <p:cNvSpPr/>
            <p:nvPr/>
          </p:nvSpPr>
          <p:spPr>
            <a:xfrm>
              <a:off x="6521709" y="1905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p>
          </p:txBody>
        </p:sp>
        <p:sp>
          <p:nvSpPr>
            <p:cNvPr id="34" name="Rectangle 33"/>
            <p:cNvSpPr/>
            <p:nvPr/>
          </p:nvSpPr>
          <p:spPr>
            <a:xfrm>
              <a:off x="7677676" y="1905000"/>
              <a:ext cx="105916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163 - 107</a:t>
              </a:r>
              <a:endParaRPr lang="en-US" sz="1600" dirty="0"/>
            </a:p>
          </p:txBody>
        </p:sp>
        <p:sp>
          <p:nvSpPr>
            <p:cNvPr id="35" name="Rectangle 34"/>
            <p:cNvSpPr/>
            <p:nvPr/>
          </p:nvSpPr>
          <p:spPr>
            <a:xfrm>
              <a:off x="7116784" y="22860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p>
          </p:txBody>
        </p:sp>
        <p:sp>
          <p:nvSpPr>
            <p:cNvPr id="36" name="Rectangle 35"/>
            <p:cNvSpPr/>
            <p:nvPr/>
          </p:nvSpPr>
          <p:spPr>
            <a:xfrm>
              <a:off x="7677676" y="2286000"/>
              <a:ext cx="8309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98 - 57</a:t>
              </a:r>
              <a:endParaRPr lang="en-US" sz="1600" dirty="0"/>
            </a:p>
          </p:txBody>
        </p:sp>
        <p:sp>
          <p:nvSpPr>
            <p:cNvPr id="37" name="Rectangle 36"/>
            <p:cNvSpPr/>
            <p:nvPr/>
          </p:nvSpPr>
          <p:spPr>
            <a:xfrm>
              <a:off x="7086415" y="26670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p>
          </p:txBody>
        </p:sp>
        <p:sp>
          <p:nvSpPr>
            <p:cNvPr id="38" name="Rectangle 37"/>
            <p:cNvSpPr/>
            <p:nvPr/>
          </p:nvSpPr>
          <p:spPr>
            <a:xfrm>
              <a:off x="7677676" y="2667000"/>
              <a:ext cx="8386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38 - 46</a:t>
              </a:r>
              <a:endParaRPr lang="en-US" sz="1600" dirty="0"/>
            </a:p>
          </p:txBody>
        </p:sp>
        <p:sp>
          <p:nvSpPr>
            <p:cNvPr id="39" name="Rectangle 38"/>
            <p:cNvSpPr/>
            <p:nvPr/>
          </p:nvSpPr>
          <p:spPr>
            <a:xfrm>
              <a:off x="6440745" y="3048000"/>
              <a:ext cx="133165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p>
          </p:txBody>
        </p:sp>
        <p:sp>
          <p:nvSpPr>
            <p:cNvPr id="40" name="Rectangle 39"/>
            <p:cNvSpPr/>
            <p:nvPr/>
          </p:nvSpPr>
          <p:spPr>
            <a:xfrm>
              <a:off x="7677676" y="3048000"/>
              <a:ext cx="95410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136 - 23</a:t>
              </a:r>
              <a:endParaRPr lang="en-US" sz="1600" dirty="0"/>
            </a:p>
          </p:txBody>
        </p:sp>
        <p:sp>
          <p:nvSpPr>
            <p:cNvPr id="41" name="Rectangle 40"/>
            <p:cNvSpPr/>
            <p:nvPr/>
          </p:nvSpPr>
          <p:spPr>
            <a:xfrm>
              <a:off x="6477000" y="3398223"/>
              <a:ext cx="1275642"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Blood Press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p>
          </p:txBody>
        </p:sp>
        <p:sp>
          <p:nvSpPr>
            <p:cNvPr id="42" name="Rectangle 41"/>
            <p:cNvSpPr/>
            <p:nvPr/>
          </p:nvSpPr>
          <p:spPr>
            <a:xfrm>
              <a:off x="7677676" y="3429000"/>
              <a:ext cx="1377300" cy="307777"/>
            </a:xfrm>
            <a:prstGeom prst="rect">
              <a:avLst/>
            </a:prstGeom>
          </p:spPr>
          <p:txBody>
            <a:bodyPr wrap="none">
              <a:spAutoFit/>
            </a:bodyPr>
            <a:lstStyle/>
            <a:p>
              <a:r>
                <a:rPr lang="en-US" altLang="en-US" sz="1400" dirty="0" smtClean="0">
                  <a:solidFill>
                    <a:srgbClr val="E6E6E6"/>
                  </a:solidFill>
                  <a:latin typeface="Helvetica Neue Light" charset="0"/>
                  <a:ea typeface="Helvetica Neue Light" charset="0"/>
                  <a:cs typeface="Helvetica Neue Light" charset="0"/>
                  <a:sym typeface="Helvetica Neue Light" charset="0"/>
                </a:rPr>
                <a:t>134/84-108/64</a:t>
              </a:r>
              <a:endParaRPr lang="en-US" sz="1400" dirty="0"/>
            </a:p>
          </p:txBody>
        </p:sp>
        <p:sp>
          <p:nvSpPr>
            <p:cNvPr id="50" name="Rectangle 49"/>
            <p:cNvSpPr/>
            <p:nvPr/>
          </p:nvSpPr>
          <p:spPr>
            <a:xfrm>
              <a:off x="6589929" y="3776246"/>
              <a:ext cx="1162713"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Heart Rate</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p>
          </p:txBody>
        </p:sp>
        <p:sp>
          <p:nvSpPr>
            <p:cNvPr id="51" name="Rectangle 50"/>
            <p:cNvSpPr/>
            <p:nvPr/>
          </p:nvSpPr>
          <p:spPr>
            <a:xfrm>
              <a:off x="7677676" y="3807023"/>
              <a:ext cx="1205864" cy="307777"/>
            </a:xfrm>
            <a:prstGeom prst="rect">
              <a:avLst/>
            </a:prstGeom>
          </p:spPr>
          <p:txBody>
            <a:bodyPr wrap="none">
              <a:spAutoFit/>
            </a:bodyPr>
            <a:lstStyle/>
            <a:p>
              <a:r>
                <a:rPr lang="en-US" altLang="en-US" sz="1400" dirty="0" smtClean="0">
                  <a:solidFill>
                    <a:srgbClr val="E6E6E6"/>
                  </a:solidFill>
                  <a:latin typeface="Helvetica Neue Light" charset="0"/>
                  <a:ea typeface="Helvetica Neue Light" charset="0"/>
                  <a:cs typeface="Helvetica Neue Light" charset="0"/>
                  <a:sym typeface="Helvetica Neue Light" charset="0"/>
                </a:rPr>
                <a:t>84 – 51 BPM</a:t>
              </a:r>
              <a:endParaRPr lang="en-US" sz="1400" dirty="0"/>
            </a:p>
          </p:txBody>
        </p:sp>
      </p:grpSp>
      <p:grpSp>
        <p:nvGrpSpPr>
          <p:cNvPr id="54" name="Group 53"/>
          <p:cNvGrpSpPr/>
          <p:nvPr/>
        </p:nvGrpSpPr>
        <p:grpSpPr>
          <a:xfrm>
            <a:off x="6477000" y="4572000"/>
            <a:ext cx="2466398" cy="1967756"/>
            <a:chOff x="6477000" y="4572000"/>
            <a:chExt cx="2466398" cy="1967756"/>
          </a:xfrm>
        </p:grpSpPr>
        <p:pic>
          <p:nvPicPr>
            <p:cNvPr id="46" name="Picture 45"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53" name="Picture 5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427637273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967" y="482870"/>
            <a:ext cx="2564033" cy="812530"/>
          </a:xfrm>
          <a:prstGeom prst="rect">
            <a:avLst/>
          </a:prstGeom>
          <a:noFill/>
        </p:spPr>
        <p:txBody>
          <a:bodyPr wrap="square" rtlCol="0">
            <a:spAutoFit/>
          </a:bodyPr>
          <a:lstStyle/>
          <a:p>
            <a:pPr>
              <a:lnSpc>
                <a:spcPct val="80000"/>
              </a:lnSpc>
            </a:pPr>
            <a:r>
              <a:rPr lang="en-US" sz="3600" dirty="0" smtClean="0">
                <a:solidFill>
                  <a:srgbClr val="7F7F7F"/>
                </a:solidFill>
                <a:latin typeface="Helvetica Neue"/>
                <a:cs typeface="Helvetica Neue"/>
              </a:rPr>
              <a:t>Don’t</a:t>
            </a:r>
            <a:r>
              <a:rPr lang="en-US" sz="3600" dirty="0" smtClean="0">
                <a:solidFill>
                  <a:srgbClr val="F8AB1D"/>
                </a:solidFill>
                <a:latin typeface="Helvetica Neue"/>
                <a:cs typeface="Helvetica Neue"/>
              </a:rPr>
              <a:t> </a:t>
            </a:r>
            <a:r>
              <a:rPr lang="en-US" sz="3600" dirty="0" smtClean="0">
                <a:solidFill>
                  <a:srgbClr val="7F7F7F"/>
                </a:solidFill>
                <a:latin typeface="Helvetica Neue"/>
                <a:cs typeface="Helvetica Neue"/>
              </a:rPr>
              <a:t>Just</a:t>
            </a:r>
            <a:endParaRPr lang="en-US" sz="3600" dirty="0">
              <a:solidFill>
                <a:srgbClr val="7F7F7F"/>
              </a:solidFill>
              <a:latin typeface="Helvetica Neue"/>
              <a:cs typeface="Helvetica Neue"/>
            </a:endParaRPr>
          </a:p>
          <a:p>
            <a:endParaRPr lang="en-US" dirty="0"/>
          </a:p>
        </p:txBody>
      </p:sp>
      <p:sp>
        <p:nvSpPr>
          <p:cNvPr id="9" name="Title 1"/>
          <p:cNvSpPr txBox="1">
            <a:spLocks/>
          </p:cNvSpPr>
          <p:nvPr/>
        </p:nvSpPr>
        <p:spPr>
          <a:xfrm>
            <a:off x="543824" y="1021524"/>
            <a:ext cx="5323576" cy="2407476"/>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5400" dirty="0" smtClean="0">
                <a:solidFill>
                  <a:srgbClr val="7F7F7F"/>
                </a:solidFill>
                <a:latin typeface="Helvetica Neue Light"/>
                <a:cs typeface="Helvetica Neue Light"/>
              </a:rPr>
              <a:t>Define Your</a:t>
            </a:r>
          </a:p>
          <a:p>
            <a:pPr algn="l">
              <a:lnSpc>
                <a:spcPct val="80000"/>
              </a:lnSpc>
            </a:pPr>
            <a:r>
              <a:rPr lang="en-US" sz="8000" b="1" dirty="0" smtClean="0">
                <a:solidFill>
                  <a:srgbClr val="F8AB1D"/>
                </a:solidFill>
                <a:latin typeface="Helvetica Neue"/>
                <a:cs typeface="Helvetica Neue"/>
              </a:rPr>
              <a:t>PRIME</a:t>
            </a:r>
            <a:endParaRPr lang="en-US" sz="8000" b="1" dirty="0">
              <a:solidFill>
                <a:srgbClr val="F8AB1D"/>
              </a:solidFill>
              <a:latin typeface="Helvetica Neue"/>
              <a:cs typeface="Helvetica Neue"/>
            </a:endParaRPr>
          </a:p>
        </p:txBody>
      </p:sp>
      <p:grpSp>
        <p:nvGrpSpPr>
          <p:cNvPr id="15" name="Group 14"/>
          <p:cNvGrpSpPr/>
          <p:nvPr/>
        </p:nvGrpSpPr>
        <p:grpSpPr>
          <a:xfrm>
            <a:off x="0" y="0"/>
            <a:ext cx="9144000" cy="6856896"/>
            <a:chOff x="0" y="0"/>
            <a:chExt cx="9144000" cy="6856896"/>
          </a:xfrm>
        </p:grpSpPr>
        <p:pic>
          <p:nvPicPr>
            <p:cNvPr id="12" name="Picture 11" descr="DSC_0309.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6896"/>
            </a:xfrm>
            <a:prstGeom prst="rect">
              <a:avLst/>
            </a:prstGeom>
          </p:spPr>
        </p:pic>
        <p:sp>
          <p:nvSpPr>
            <p:cNvPr id="13" name="TextBox 12"/>
            <p:cNvSpPr txBox="1"/>
            <p:nvPr/>
          </p:nvSpPr>
          <p:spPr>
            <a:xfrm>
              <a:off x="483967" y="482870"/>
              <a:ext cx="2564033" cy="812530"/>
            </a:xfrm>
            <a:prstGeom prst="rect">
              <a:avLst/>
            </a:prstGeom>
            <a:noFill/>
          </p:spPr>
          <p:txBody>
            <a:bodyPr wrap="square" rtlCol="0">
              <a:spAutoFit/>
            </a:bodyPr>
            <a:lstStyle/>
            <a:p>
              <a:pPr>
                <a:lnSpc>
                  <a:spcPct val="80000"/>
                </a:lnSpc>
              </a:pPr>
              <a:r>
                <a:rPr lang="en-US" sz="3600" dirty="0" smtClean="0">
                  <a:solidFill>
                    <a:srgbClr val="FFFFFF"/>
                  </a:solidFill>
                  <a:latin typeface="Helvetica Neue"/>
                  <a:cs typeface="Helvetica Neue"/>
                </a:rPr>
                <a:t>Don’t Just</a:t>
              </a:r>
              <a:endParaRPr lang="en-US" sz="3600" dirty="0">
                <a:solidFill>
                  <a:srgbClr val="FFFFFF"/>
                </a:solidFill>
                <a:latin typeface="Helvetica Neue"/>
                <a:cs typeface="Helvetica Neue"/>
              </a:endParaRPr>
            </a:p>
            <a:p>
              <a:endParaRPr lang="en-US" dirty="0">
                <a:solidFill>
                  <a:srgbClr val="FFFFFF"/>
                </a:solidFill>
              </a:endParaRPr>
            </a:p>
          </p:txBody>
        </p:sp>
        <p:sp>
          <p:nvSpPr>
            <p:cNvPr id="14" name="Title 1"/>
            <p:cNvSpPr txBox="1">
              <a:spLocks/>
            </p:cNvSpPr>
            <p:nvPr/>
          </p:nvSpPr>
          <p:spPr>
            <a:xfrm>
              <a:off x="543824" y="1021524"/>
              <a:ext cx="5323576" cy="2407476"/>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5400" dirty="0" smtClean="0">
                  <a:solidFill>
                    <a:srgbClr val="FFFFFF"/>
                  </a:solidFill>
                  <a:latin typeface="Helvetica Neue Light"/>
                  <a:cs typeface="Helvetica Neue Light"/>
                </a:rPr>
                <a:t>Define Your</a:t>
              </a:r>
            </a:p>
            <a:p>
              <a:pPr algn="l">
                <a:lnSpc>
                  <a:spcPct val="80000"/>
                </a:lnSpc>
              </a:pPr>
              <a:r>
                <a:rPr lang="en-US" sz="8000" b="1" dirty="0" smtClean="0">
                  <a:solidFill>
                    <a:srgbClr val="FFFFFF"/>
                  </a:solidFill>
                  <a:latin typeface="Helvetica Neue"/>
                  <a:cs typeface="Helvetica Neue"/>
                </a:rPr>
                <a:t>PRIME</a:t>
              </a:r>
              <a:endParaRPr lang="en-US" sz="8000" b="1" dirty="0">
                <a:solidFill>
                  <a:srgbClr val="FFFFFF"/>
                </a:solidFill>
                <a:latin typeface="Helvetica Neue"/>
                <a:cs typeface="Helvetica Neue"/>
              </a:endParaRPr>
            </a:p>
          </p:txBody>
        </p:sp>
      </p:grpSp>
      <p:sp>
        <p:nvSpPr>
          <p:cNvPr id="10" name="TextBox 9"/>
          <p:cNvSpPr txBox="1"/>
          <p:nvPr/>
        </p:nvSpPr>
        <p:spPr>
          <a:xfrm>
            <a:off x="0" y="5715001"/>
            <a:ext cx="9143999" cy="1107996"/>
          </a:xfrm>
          <a:prstGeom prst="rect">
            <a:avLst/>
          </a:prstGeom>
          <a:noFill/>
        </p:spPr>
        <p:txBody>
          <a:bodyPr wrap="square" rtlCol="0">
            <a:spAutoFit/>
          </a:bodyPr>
          <a:lstStyle/>
          <a:p>
            <a:pPr algn="ctr">
              <a:lnSpc>
                <a:spcPct val="80000"/>
              </a:lnSpc>
            </a:pPr>
            <a:r>
              <a:rPr lang="en-US" sz="6000" b="1" dirty="0" smtClean="0">
                <a:solidFill>
                  <a:schemeClr val="bg1"/>
                </a:solidFill>
                <a:latin typeface="Helvetica Neue Light"/>
                <a:cs typeface="Helvetica Neue Light"/>
              </a:rPr>
              <a:t>ACHIEVE YOUR </a:t>
            </a:r>
            <a:r>
              <a:rPr lang="en-US" sz="6000" b="1" dirty="0" smtClean="0">
                <a:solidFill>
                  <a:srgbClr val="F8AB1D"/>
                </a:solidFill>
                <a:latin typeface="Helvetica Neue"/>
                <a:cs typeface="Helvetica Neue"/>
              </a:rPr>
              <a:t>PRIME!</a:t>
            </a:r>
            <a:endParaRPr lang="en-US" sz="6000" b="1" dirty="0">
              <a:solidFill>
                <a:srgbClr val="F8AB1D"/>
              </a:solidFill>
              <a:latin typeface="Helvetica Neue"/>
              <a:cs typeface="Helvetica Neue"/>
            </a:endParaRPr>
          </a:p>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1"/>
                </a:solidFill>
              </a:rPr>
              <a:t>Thousands of </a:t>
            </a:r>
            <a:br>
              <a:rPr lang="en-US" sz="3600" dirty="0" smtClean="0">
                <a:solidFill>
                  <a:schemeClr val="bg1"/>
                </a:solidFill>
              </a:rPr>
            </a:br>
            <a:r>
              <a:rPr lang="en-US" sz="4000" dirty="0" smtClean="0">
                <a:solidFill>
                  <a:srgbClr val="F49202"/>
                </a:solidFill>
              </a:rPr>
              <a:t>PRIME </a:t>
            </a:r>
            <a:r>
              <a:rPr lang="en-US" sz="4000" dirty="0" smtClean="0">
                <a:solidFill>
                  <a:schemeClr val="bg2">
                    <a:lumMod val="65000"/>
                    <a:lumOff val="35000"/>
                  </a:schemeClr>
                </a:solidFill>
              </a:rPr>
              <a:t>TRANSFORMATION</a:t>
            </a:r>
            <a:r>
              <a:rPr lang="en-US" sz="4000" dirty="0" smtClean="0">
                <a:solidFill>
                  <a:srgbClr val="F49202"/>
                </a:solidFill>
              </a:rPr>
              <a:t> </a:t>
            </a:r>
            <a:r>
              <a:rPr lang="en-US" sz="3600" dirty="0" smtClean="0">
                <a:solidFill>
                  <a:schemeClr val="bg1"/>
                </a:solidFill>
              </a:rPr>
              <a:t>Graduates</a:t>
            </a:r>
            <a:endParaRPr lang="en-US" sz="3600"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907" r="2321"/>
          <a:stretch/>
        </p:blipFill>
        <p:spPr>
          <a:xfrm>
            <a:off x="0" y="2438400"/>
            <a:ext cx="9143999" cy="3586593"/>
          </a:xfrm>
          <a:prstGeom prst="rect">
            <a:avLst/>
          </a:prstGeom>
        </p:spPr>
      </p:pic>
    </p:spTree>
    <p:extLst>
      <p:ext uri="{BB962C8B-B14F-4D97-AF65-F5344CB8AC3E}">
        <p14:creationId xmlns:p14="http://schemas.microsoft.com/office/powerpoint/2010/main" val="264251945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228551" indent="0" algn="ctr">
              <a:buNone/>
            </a:pPr>
            <a:r>
              <a:rPr lang="en-US" dirty="0" smtClean="0">
                <a:solidFill>
                  <a:srgbClr val="FF0000"/>
                </a:solidFill>
              </a:rPr>
              <a:t>Note: Before and After pictures</a:t>
            </a:r>
          </a:p>
          <a:p>
            <a:pPr marL="228551" indent="0" algn="ctr">
              <a:buNone/>
            </a:pPr>
            <a:r>
              <a:rPr lang="en-US" dirty="0" smtClean="0">
                <a:solidFill>
                  <a:schemeClr val="bg1"/>
                </a:solidFill>
              </a:rPr>
              <a:t> There is not enough time to show all the before and after slides.  Select 10 – 15 of your favorite and highlight one key point on each. The goal is to show </a:t>
            </a:r>
            <a:r>
              <a:rPr lang="en-US" smtClean="0">
                <a:solidFill>
                  <a:schemeClr val="bg1"/>
                </a:solidFill>
              </a:rPr>
              <a:t>a selection of </a:t>
            </a:r>
            <a:r>
              <a:rPr lang="en-US" dirty="0" smtClean="0">
                <a:solidFill>
                  <a:schemeClr val="bg1"/>
                </a:solidFill>
              </a:rPr>
              <a:t>genders, age, fitness level and nationality. </a:t>
            </a:r>
            <a:endParaRPr lang="en-US" dirty="0">
              <a:solidFill>
                <a:schemeClr val="bg1"/>
              </a:solidFill>
            </a:endParaRPr>
          </a:p>
        </p:txBody>
      </p:sp>
    </p:spTree>
    <p:extLst>
      <p:ext uri="{BB962C8B-B14F-4D97-AF65-F5344CB8AC3E}">
        <p14:creationId xmlns:p14="http://schemas.microsoft.com/office/powerpoint/2010/main" val="18548854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CHARLIE</a:t>
            </a: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853770" y="1154668"/>
            <a:ext cx="2149052" cy="1469886"/>
            <a:chOff x="6853770" y="1154668"/>
            <a:chExt cx="2149052" cy="1469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31157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Down32 lbs.</a:t>
              </a:r>
              <a:endParaRPr lang="en-US" sz="1600" dirty="0">
                <a:solidFill>
                  <a:srgbClr val="000000"/>
                </a:solidFill>
              </a:endParaRPr>
            </a:p>
          </p:txBody>
        </p:sp>
        <p:sp>
          <p:nvSpPr>
            <p:cNvPr id="29" name="Rectangle 28"/>
            <p:cNvSpPr/>
            <p:nvPr/>
          </p:nvSpPr>
          <p:spPr>
            <a:xfrm>
              <a:off x="6986523" y="1524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524000"/>
              <a:ext cx="95090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8”</a:t>
              </a:r>
              <a:endParaRPr lang="en-US" sz="1600" dirty="0">
                <a:solidFill>
                  <a:srgbClr val="000000"/>
                </a:solidFill>
              </a:endParaRPr>
            </a:p>
          </p:txBody>
        </p:sp>
        <p:sp>
          <p:nvSpPr>
            <p:cNvPr id="31" name="Rectangle 30"/>
            <p:cNvSpPr/>
            <p:nvPr/>
          </p:nvSpPr>
          <p:spPr>
            <a:xfrm>
              <a:off x="7085212" y="1905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1905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a:t>
              </a:r>
              <a:endParaRPr lang="en-US" sz="1600" dirty="0">
                <a:solidFill>
                  <a:srgbClr val="000000"/>
                </a:solidFill>
              </a:endParaRPr>
            </a:p>
          </p:txBody>
        </p:sp>
        <p:sp>
          <p:nvSpPr>
            <p:cNvPr id="33" name="Rectangle 32"/>
            <p:cNvSpPr/>
            <p:nvPr/>
          </p:nvSpPr>
          <p:spPr>
            <a:xfrm>
              <a:off x="7016919" y="2286000"/>
              <a:ext cx="75052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Chest</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34" name="Rectangle 33"/>
            <p:cNvSpPr/>
            <p:nvPr/>
          </p:nvSpPr>
          <p:spPr>
            <a:xfrm>
              <a:off x="7691244" y="2286000"/>
              <a:ext cx="8242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38 - 33</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
        <p:nvSpPr>
          <p:cNvPr id="40" name="Rectangle 39"/>
          <p:cNvSpPr/>
          <p:nvPr/>
        </p:nvSpPr>
        <p:spPr>
          <a:xfrm>
            <a:off x="802713"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3810000"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6" name="Rectangle 35"/>
          <p:cNvSpPr/>
          <p:nvPr/>
        </p:nvSpPr>
        <p:spPr>
          <a:xfrm>
            <a:off x="6628763" y="2621577"/>
            <a:ext cx="1151277" cy="307777"/>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Dress Size:</a:t>
            </a:r>
            <a:endParaRPr lang="en-US" sz="1600" dirty="0">
              <a:solidFill>
                <a:srgbClr val="000000"/>
              </a:solidFill>
            </a:endParaRPr>
          </a:p>
        </p:txBody>
      </p:sp>
      <p:sp>
        <p:nvSpPr>
          <p:cNvPr id="37" name="Rectangle 36"/>
          <p:cNvSpPr/>
          <p:nvPr/>
        </p:nvSpPr>
        <p:spPr>
          <a:xfrm>
            <a:off x="7703840" y="2590800"/>
            <a:ext cx="71045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12 - 2</a:t>
            </a:r>
            <a:endParaRPr lang="en-US" sz="1600" dirty="0">
              <a:solidFill>
                <a:srgbClr val="000000"/>
              </a:solidFill>
            </a:endParaRPr>
          </a:p>
        </p:txBody>
      </p:sp>
      <p:pic>
        <p:nvPicPr>
          <p:cNvPr id="50" name="Picture 49"/>
          <p:cNvPicPr>
            <a:picLocks noChangeAspect="1"/>
          </p:cNvPicPr>
          <p:nvPr/>
        </p:nvPicPr>
        <p:blipFill rotWithShape="1">
          <a:blip r:embed="rId5" cstate="print">
            <a:extLst>
              <a:ext uri="{28A0092B-C50C-407E-A947-70E740481C1C}">
                <a14:useLocalDpi xmlns:a14="http://schemas.microsoft.com/office/drawing/2010/main" val="0"/>
              </a:ext>
            </a:extLst>
          </a:blip>
          <a:srcRect t="18061"/>
          <a:stretch/>
        </p:blipFill>
        <p:spPr>
          <a:xfrm rot="5400000">
            <a:off x="-769034" y="2174493"/>
            <a:ext cx="5143020" cy="2370433"/>
          </a:xfrm>
          <a:prstGeom prst="rect">
            <a:avLst/>
          </a:prstGeom>
          <a:ln w="50800">
            <a:solidFill>
              <a:schemeClr val="bg1"/>
            </a:solidFill>
          </a:ln>
        </p:spPr>
      </p:pic>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13992" t="9072" r="19094" b="12974"/>
          <a:stretch/>
        </p:blipFill>
        <p:spPr>
          <a:xfrm>
            <a:off x="3333750" y="788200"/>
            <a:ext cx="2476500" cy="5129199"/>
          </a:xfrm>
          <a:prstGeom prst="rect">
            <a:avLst/>
          </a:prstGeom>
          <a:ln w="50800">
            <a:solidFill>
              <a:schemeClr val="bg1"/>
            </a:solidFill>
          </a:ln>
        </p:spPr>
      </p:pic>
    </p:spTree>
    <p:extLst>
      <p:ext uri="{BB962C8B-B14F-4D97-AF65-F5344CB8AC3E}">
        <p14:creationId xmlns:p14="http://schemas.microsoft.com/office/powerpoint/2010/main" val="3110343798"/>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MATT</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51"/>
          <p:cNvGrpSpPr/>
          <p:nvPr/>
        </p:nvGrpSpPr>
        <p:grpSpPr>
          <a:xfrm>
            <a:off x="6629400" y="1219200"/>
            <a:ext cx="2344807" cy="1175972"/>
            <a:chOff x="6629400" y="1425714"/>
            <a:chExt cx="2344807" cy="1175972"/>
          </a:xfrm>
        </p:grpSpPr>
        <p:sp>
          <p:nvSpPr>
            <p:cNvPr id="13" name="Rectangle 12"/>
            <p:cNvSpPr/>
            <p:nvPr/>
          </p:nvSpPr>
          <p:spPr>
            <a:xfrm>
              <a:off x="6653635" y="1425714"/>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491109" y="1425714"/>
              <a:ext cx="148309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40.5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solidFill>
                  <a:srgbClr val="000000"/>
                </a:solidFill>
              </a:endParaRPr>
            </a:p>
          </p:txBody>
        </p:sp>
        <p:sp>
          <p:nvSpPr>
            <p:cNvPr id="29" name="Rectangle 28"/>
            <p:cNvSpPr/>
            <p:nvPr/>
          </p:nvSpPr>
          <p:spPr>
            <a:xfrm>
              <a:off x="6786388" y="1795046"/>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491109" y="1795046"/>
              <a:ext cx="11192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9.5”</a:t>
              </a:r>
              <a:endParaRPr lang="en-US" sz="1600" dirty="0">
                <a:solidFill>
                  <a:srgbClr val="000000"/>
                </a:solidFill>
              </a:endParaRPr>
            </a:p>
          </p:txBody>
        </p:sp>
        <p:sp>
          <p:nvSpPr>
            <p:cNvPr id="41" name="Rectangle 40"/>
            <p:cNvSpPr/>
            <p:nvPr/>
          </p:nvSpPr>
          <p:spPr>
            <a:xfrm>
              <a:off x="6629400" y="2252246"/>
              <a:ext cx="925789"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HbA1C:</a:t>
              </a:r>
              <a:endParaRPr lang="en-US" sz="1600" b="1" dirty="0">
                <a:solidFill>
                  <a:srgbClr val="000000"/>
                </a:solidFill>
              </a:endParaRPr>
            </a:p>
          </p:txBody>
        </p:sp>
        <p:sp>
          <p:nvSpPr>
            <p:cNvPr id="42" name="Rectangle 41"/>
            <p:cNvSpPr/>
            <p:nvPr/>
          </p:nvSpPr>
          <p:spPr>
            <a:xfrm>
              <a:off x="7543800" y="2263132"/>
              <a:ext cx="136608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7.1 – 6.4 pts</a:t>
              </a:r>
              <a:r>
                <a:rPr lang="en-US" altLang="en-US" sz="1400" dirty="0" smtClean="0">
                  <a:solidFill>
                    <a:srgbClr val="E6E6E6"/>
                  </a:solidFill>
                  <a:latin typeface="Helvetica Neue Light" charset="0"/>
                  <a:ea typeface="Helvetica Neue Light" charset="0"/>
                  <a:cs typeface="Helvetica Neue Light" charset="0"/>
                  <a:sym typeface="Helvetica Neue Light" charset="0"/>
                </a:rPr>
                <a:t>.</a:t>
              </a:r>
              <a:endParaRPr lang="en-US" sz="1400" dirty="0">
                <a:solidFill>
                  <a:srgbClr val="000000"/>
                </a:solidFill>
              </a:endParaRPr>
            </a:p>
          </p:txBody>
        </p:sp>
      </p:grpSp>
      <p:grpSp>
        <p:nvGrpSpPr>
          <p:cNvPr id="45" name="Group 44"/>
          <p:cNvGrpSpPr/>
          <p:nvPr/>
        </p:nvGrpSpPr>
        <p:grpSpPr>
          <a:xfrm>
            <a:off x="6477000" y="4572000"/>
            <a:ext cx="2466398" cy="1967756"/>
            <a:chOff x="6477000" y="4572000"/>
            <a:chExt cx="2466398" cy="1967756"/>
          </a:xfrm>
        </p:grpSpPr>
        <p:pic>
          <p:nvPicPr>
            <p:cNvPr id="46" name="Picture 45"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50" name="Picture 4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l="37024" t="25238" r="50833" b="21905"/>
          <a:stretch/>
        </p:blipFill>
        <p:spPr>
          <a:xfrm>
            <a:off x="3956968" y="834831"/>
            <a:ext cx="1563218" cy="5103446"/>
          </a:xfrm>
          <a:prstGeom prst="rect">
            <a:avLst/>
          </a:prstGeom>
          <a:ln w="63500">
            <a:solidFill>
              <a:schemeClr val="bg1"/>
            </a:solidFill>
          </a:ln>
        </p:spPr>
      </p:pic>
      <p:pic>
        <p:nvPicPr>
          <p:cNvPr id="53" name="Picture 52"/>
          <p:cNvPicPr>
            <a:picLocks noChangeAspect="1"/>
          </p:cNvPicPr>
          <p:nvPr/>
        </p:nvPicPr>
        <p:blipFill rotWithShape="1">
          <a:blip r:embed="rId5" cstate="print">
            <a:extLst>
              <a:ext uri="{28A0092B-C50C-407E-A947-70E740481C1C}">
                <a14:useLocalDpi xmlns:a14="http://schemas.microsoft.com/office/drawing/2010/main" val="0"/>
              </a:ext>
            </a:extLst>
          </a:blip>
          <a:srcRect l="13988" t="25238" r="72024" b="21746"/>
          <a:stretch/>
        </p:blipFill>
        <p:spPr>
          <a:xfrm>
            <a:off x="948363" y="870466"/>
            <a:ext cx="1756737" cy="4993617"/>
          </a:xfrm>
          <a:prstGeom prst="rect">
            <a:avLst/>
          </a:prstGeom>
          <a:ln w="63500">
            <a:solidFill>
              <a:schemeClr val="bg1"/>
            </a:solidFill>
          </a:ln>
        </p:spPr>
      </p:pic>
    </p:spTree>
    <p:extLst>
      <p:ext uri="{BB962C8B-B14F-4D97-AF65-F5344CB8AC3E}">
        <p14:creationId xmlns:p14="http://schemas.microsoft.com/office/powerpoint/2010/main" val="2990114590"/>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APRIL</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l="-19158" r="-19158"/>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21" name="Rectangle 20"/>
          <p:cNvSpPr/>
          <p:nvPr/>
        </p:nvSpPr>
        <p:spPr bwMode="auto">
          <a:xfrm>
            <a:off x="228600" y="704088"/>
            <a:ext cx="2895600" cy="5212080"/>
          </a:xfrm>
          <a:prstGeom prst="rect">
            <a:avLst/>
          </a:prstGeom>
          <a:blipFill rotWithShape="0">
            <a:blip r:embed="rId4"/>
            <a:srcRect/>
            <a:stretch>
              <a:fillRect l="-15684" t="-26" r="-15684" b="-26"/>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grpSp>
        <p:nvGrpSpPr>
          <p:cNvPr id="35" name="Group 34"/>
          <p:cNvGrpSpPr/>
          <p:nvPr/>
        </p:nvGrpSpPr>
        <p:grpSpPr>
          <a:xfrm>
            <a:off x="6535277" y="1154668"/>
            <a:ext cx="2456323" cy="1808440"/>
            <a:chOff x="6535277" y="1154668"/>
            <a:chExt cx="2456323" cy="1808440"/>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6" name="Rectangle 25"/>
            <p:cNvSpPr/>
            <p:nvPr/>
          </p:nvSpPr>
          <p:spPr>
            <a:xfrm>
              <a:off x="7691244"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a:t>
              </a:r>
              <a:r>
                <a:rPr lang="en-US" altLang="en-US" sz="1600" dirty="0">
                  <a:solidFill>
                    <a:srgbClr val="E6E6E6"/>
                  </a:solidFill>
                  <a:latin typeface="Helvetica Neue Light" charset="0"/>
                  <a:ea typeface="Helvetica Neue Light" charset="0"/>
                  <a:cs typeface="Helvetica Neue Light" charset="0"/>
                  <a:sym typeface="Helvetica Neue Light" charset="0"/>
                </a:rPr>
                <a:t>27 </a:t>
              </a:r>
              <a:r>
                <a:rPr lang="en-US" altLang="en-US" sz="1600" dirty="0" err="1">
                  <a:solidFill>
                    <a:srgbClr val="E6E6E6"/>
                  </a:solidFill>
                  <a:latin typeface="Helvetica Neue Light" charset="0"/>
                  <a:ea typeface="Helvetica Neue Light" charset="0"/>
                  <a:cs typeface="Helvetica Neue Light" charset="0"/>
                  <a:sym typeface="Helvetica Neue Light" charset="0"/>
                </a:rPr>
                <a:t>lbs</a:t>
              </a:r>
              <a:endParaRPr lang="en-US" sz="1600" dirty="0">
                <a:solidFill>
                  <a:prstClr val="white"/>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prstClr val="white"/>
                </a:solidFill>
              </a:endParaRPr>
            </a:p>
          </p:txBody>
        </p:sp>
        <p:sp>
          <p:nvSpPr>
            <p:cNvPr id="28" name="Rectangle 27"/>
            <p:cNvSpPr/>
            <p:nvPr/>
          </p:nvSpPr>
          <p:spPr>
            <a:xfrm>
              <a:off x="7691244" y="1524000"/>
              <a:ext cx="116913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18%</a:t>
              </a:r>
              <a:endParaRPr lang="en-US" sz="1600" dirty="0">
                <a:solidFill>
                  <a:prstClr val="white"/>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prstClr val="white"/>
                </a:solidFill>
              </a:endParaRPr>
            </a:p>
          </p:txBody>
        </p:sp>
        <p:sp>
          <p:nvSpPr>
            <p:cNvPr id="30" name="Rectangle 29"/>
            <p:cNvSpPr/>
            <p:nvPr/>
          </p:nvSpPr>
          <p:spPr>
            <a:xfrm>
              <a:off x="7691244" y="1905000"/>
              <a:ext cx="94856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8”</a:t>
              </a:r>
              <a:endParaRPr lang="en-US" sz="1600" dirty="0">
                <a:solidFill>
                  <a:prstClr val="white"/>
                </a:solidFill>
              </a:endParaRPr>
            </a:p>
          </p:txBody>
        </p:sp>
        <p:sp>
          <p:nvSpPr>
            <p:cNvPr id="31" name="Rectangle 30"/>
            <p:cNvSpPr/>
            <p:nvPr/>
          </p:nvSpPr>
          <p:spPr>
            <a:xfrm>
              <a:off x="7085212" y="2243554"/>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prstClr val="white"/>
                </a:solidFill>
              </a:endParaRPr>
            </a:p>
          </p:txBody>
        </p:sp>
        <p:sp>
          <p:nvSpPr>
            <p:cNvPr id="32" name="Rectangle 31"/>
            <p:cNvSpPr/>
            <p:nvPr/>
          </p:nvSpPr>
          <p:spPr>
            <a:xfrm>
              <a:off x="7691244" y="2286000"/>
              <a:ext cx="11196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6.5”</a:t>
              </a:r>
              <a:endParaRPr lang="en-US" sz="1600" dirty="0">
                <a:solidFill>
                  <a:prstClr val="white"/>
                </a:solidFill>
              </a:endParaRPr>
            </a:p>
          </p:txBody>
        </p:sp>
        <p:sp>
          <p:nvSpPr>
            <p:cNvPr id="33" name="Rectangle 32"/>
            <p:cNvSpPr/>
            <p:nvPr/>
          </p:nvSpPr>
          <p:spPr>
            <a:xfrm>
              <a:off x="6535277" y="2624554"/>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prstClr val="white"/>
                </a:solidFill>
              </a:endParaRPr>
            </a:p>
          </p:txBody>
        </p:sp>
        <p:sp>
          <p:nvSpPr>
            <p:cNvPr id="34" name="Rectangle 33"/>
            <p:cNvSpPr/>
            <p:nvPr/>
          </p:nvSpPr>
          <p:spPr>
            <a:xfrm>
              <a:off x="7691244" y="2624554"/>
              <a:ext cx="94507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144-129</a:t>
              </a:r>
              <a:endParaRPr lang="en-US" sz="1600" dirty="0">
                <a:solidFill>
                  <a:prstClr val="white"/>
                </a:solidFill>
              </a:endParaRPr>
            </a:p>
          </p:txBody>
        </p:sp>
      </p:gr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prstClr val="white">
                    <a:lumMod val="65000"/>
                    <a:lumOff val="35000"/>
                  </a:prstClr>
                </a:solidFill>
                <a:latin typeface="Helvetica Neue"/>
                <a:ea typeface="Helvetica Neue Light" charset="0"/>
                <a:cs typeface="Helvetica Neue"/>
                <a:sym typeface="Helvetica Neue Light" charset="0"/>
              </a:rPr>
              <a:t>BEFORE</a:t>
            </a:r>
            <a:endParaRPr lang="en-US" sz="3200" b="1" dirty="0">
              <a:solidFill>
                <a:prstClr val="white">
                  <a:lumMod val="65000"/>
                  <a:lumOff val="35000"/>
                </a:prst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3617200085"/>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grpSp>
        <p:nvGrpSpPr>
          <p:cNvPr id="38" name="Group 37"/>
          <p:cNvGrpSpPr/>
          <p:nvPr/>
        </p:nvGrpSpPr>
        <p:grpSpPr>
          <a:xfrm>
            <a:off x="6435789" y="1154668"/>
            <a:ext cx="2555811" cy="2231886"/>
            <a:chOff x="6435789" y="1154668"/>
            <a:chExt cx="2555811" cy="2231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6" name="Rectangle 25"/>
            <p:cNvSpPr/>
            <p:nvPr/>
          </p:nvSpPr>
          <p:spPr>
            <a:xfrm>
              <a:off x="7691244"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41 </a:t>
              </a:r>
              <a:r>
                <a:rPr lang="en-US" altLang="en-US" sz="1600" dirty="0" err="1">
                  <a:solidFill>
                    <a:srgbClr val="E6E6E6"/>
                  </a:solidFill>
                  <a:latin typeface="Helvetica Neue Light" charset="0"/>
                  <a:ea typeface="Helvetica Neue Light" charset="0"/>
                  <a:cs typeface="Helvetica Neue Light" charset="0"/>
                  <a:sym typeface="Helvetica Neue Light" charset="0"/>
                </a:rPr>
                <a:t>lbs</a:t>
              </a:r>
              <a:endParaRPr lang="en-US" sz="1600" dirty="0">
                <a:solidFill>
                  <a:prstClr val="white"/>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prstClr val="white"/>
                </a:solidFill>
              </a:endParaRPr>
            </a:p>
          </p:txBody>
        </p:sp>
        <p:sp>
          <p:nvSpPr>
            <p:cNvPr id="28" name="Rectangle 27"/>
            <p:cNvSpPr/>
            <p:nvPr/>
          </p:nvSpPr>
          <p:spPr>
            <a:xfrm>
              <a:off x="7691244" y="1524000"/>
              <a:ext cx="116913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17%</a:t>
              </a:r>
              <a:endParaRPr lang="en-US" sz="1600" dirty="0">
                <a:solidFill>
                  <a:prstClr val="white"/>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prstClr val="white"/>
                </a:solidFill>
              </a:endParaRPr>
            </a:p>
          </p:txBody>
        </p:sp>
        <p:sp>
          <p:nvSpPr>
            <p:cNvPr id="30" name="Rectangle 29"/>
            <p:cNvSpPr/>
            <p:nvPr/>
          </p:nvSpPr>
          <p:spPr>
            <a:xfrm>
              <a:off x="7691244" y="1905000"/>
              <a:ext cx="11196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4.5”</a:t>
              </a:r>
              <a:endParaRPr lang="en-US" sz="1600" dirty="0">
                <a:solidFill>
                  <a:prstClr val="white"/>
                </a:solidFill>
              </a:endParaRPr>
            </a:p>
          </p:txBody>
        </p:sp>
        <p:sp>
          <p:nvSpPr>
            <p:cNvPr id="31" name="Rectangle 30"/>
            <p:cNvSpPr/>
            <p:nvPr/>
          </p:nvSpPr>
          <p:spPr>
            <a:xfrm>
              <a:off x="7051151" y="2286000"/>
              <a:ext cx="716293"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Belly:</a:t>
              </a:r>
              <a:endParaRPr lang="en-US" sz="1600" dirty="0">
                <a:solidFill>
                  <a:prstClr val="white"/>
                </a:solidFill>
              </a:endParaRPr>
            </a:p>
          </p:txBody>
        </p:sp>
        <p:sp>
          <p:nvSpPr>
            <p:cNvPr id="32" name="Rectangle 31"/>
            <p:cNvSpPr/>
            <p:nvPr/>
          </p:nvSpPr>
          <p:spPr>
            <a:xfrm>
              <a:off x="7691244" y="2286000"/>
              <a:ext cx="94856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9”</a:t>
              </a:r>
              <a:endParaRPr lang="en-US" sz="1600" dirty="0">
                <a:solidFill>
                  <a:prstClr val="white"/>
                </a:solidFill>
              </a:endParaRPr>
            </a:p>
          </p:txBody>
        </p:sp>
        <p:sp>
          <p:nvSpPr>
            <p:cNvPr id="33" name="Rectangle 32"/>
            <p:cNvSpPr/>
            <p:nvPr/>
          </p:nvSpPr>
          <p:spPr>
            <a:xfrm>
              <a:off x="6535277"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prstClr val="white"/>
                </a:solidFill>
              </a:endParaRPr>
            </a:p>
          </p:txBody>
        </p:sp>
        <p:sp>
          <p:nvSpPr>
            <p:cNvPr id="34" name="Rectangle 33"/>
            <p:cNvSpPr/>
            <p:nvPr/>
          </p:nvSpPr>
          <p:spPr>
            <a:xfrm>
              <a:off x="7691244" y="2667000"/>
              <a:ext cx="1069524"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186 - 143</a:t>
              </a:r>
              <a:endParaRPr lang="en-US" sz="1600" dirty="0">
                <a:solidFill>
                  <a:prstClr val="white"/>
                </a:solidFill>
              </a:endParaRPr>
            </a:p>
          </p:txBody>
        </p:sp>
        <p:sp>
          <p:nvSpPr>
            <p:cNvPr id="39" name="Rectangle 38"/>
            <p:cNvSpPr/>
            <p:nvPr/>
          </p:nvSpPr>
          <p:spPr>
            <a:xfrm>
              <a:off x="6435789" y="3048000"/>
              <a:ext cx="133165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prstClr val="white"/>
                </a:solidFill>
              </a:endParaRPr>
            </a:p>
          </p:txBody>
        </p:sp>
        <p:sp>
          <p:nvSpPr>
            <p:cNvPr id="40" name="Rectangle 39"/>
            <p:cNvSpPr/>
            <p:nvPr/>
          </p:nvSpPr>
          <p:spPr>
            <a:xfrm>
              <a:off x="7691244" y="3048000"/>
              <a:ext cx="71691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90-52</a:t>
              </a:r>
              <a:endParaRPr lang="en-US" sz="1600" dirty="0">
                <a:solidFill>
                  <a:prstClr val="white"/>
                </a:solidFill>
              </a:endParaRPr>
            </a:p>
          </p:txBody>
        </p:sp>
      </p:gr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prstClr val="white">
                    <a:lumMod val="65000"/>
                    <a:lumOff val="35000"/>
                  </a:prstClr>
                </a:solidFill>
                <a:latin typeface="Helvetica Neue"/>
                <a:ea typeface="Helvetica Neue Light" charset="0"/>
                <a:cs typeface="Helvetica Neue"/>
                <a:sym typeface="Helvetica Neue Light" charset="0"/>
              </a:rPr>
              <a:t>BEFORE</a:t>
            </a:r>
            <a:endParaRPr lang="en-US" sz="3200" b="1" dirty="0">
              <a:solidFill>
                <a:prstClr val="white">
                  <a:lumMod val="65000"/>
                  <a:lumOff val="35000"/>
                </a:prst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5"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BRIAN</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36" name="Rectangle 35"/>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37" name="Rectangle 36"/>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42" name="Group 41"/>
          <p:cNvGrpSpPr/>
          <p:nvPr/>
        </p:nvGrpSpPr>
        <p:grpSpPr>
          <a:xfrm>
            <a:off x="6477000" y="4572000"/>
            <a:ext cx="2466398" cy="1967756"/>
            <a:chOff x="6477000" y="4572000"/>
            <a:chExt cx="2466398" cy="1967756"/>
          </a:xfrm>
        </p:grpSpPr>
        <p:pic>
          <p:nvPicPr>
            <p:cNvPr id="45" name="Picture 44"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46" name="Picture 4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2672381716"/>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prstClr val="white">
                    <a:lumMod val="65000"/>
                    <a:lumOff val="35000"/>
                  </a:prstClr>
                </a:solidFill>
                <a:latin typeface="Helvetica Neue"/>
                <a:ea typeface="Helvetica Neue Light" charset="0"/>
                <a:cs typeface="Helvetica Neue"/>
                <a:sym typeface="Helvetica Neue Light" charset="0"/>
              </a:rPr>
              <a:t>BEFORE</a:t>
            </a:r>
            <a:endParaRPr lang="en-US" sz="3200" b="1" dirty="0">
              <a:solidFill>
                <a:prstClr val="white">
                  <a:lumMod val="65000"/>
                  <a:lumOff val="35000"/>
                </a:prst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3" name="Group 51"/>
          <p:cNvGrpSpPr/>
          <p:nvPr/>
        </p:nvGrpSpPr>
        <p:grpSpPr>
          <a:xfrm>
            <a:off x="6440745" y="1154668"/>
            <a:ext cx="2537287" cy="2582109"/>
            <a:chOff x="6440745" y="1154668"/>
            <a:chExt cx="2537287" cy="2582109"/>
          </a:xfrm>
        </p:grpSpPr>
        <p:sp>
          <p:nvSpPr>
            <p:cNvPr id="13" name="Rectangle 12"/>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6" name="Rectangle 25"/>
            <p:cNvSpPr/>
            <p:nvPr/>
          </p:nvSpPr>
          <p:spPr>
            <a:xfrm>
              <a:off x="7677676"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16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solidFill>
                  <a:prstClr val="white"/>
                </a:solidFill>
              </a:endParaRPr>
            </a:p>
          </p:txBody>
        </p:sp>
        <p:sp>
          <p:nvSpPr>
            <p:cNvPr id="29" name="Rectangle 28"/>
            <p:cNvSpPr/>
            <p:nvPr/>
          </p:nvSpPr>
          <p:spPr>
            <a:xfrm>
              <a:off x="6972955" y="1524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prstClr val="white"/>
                </a:solidFill>
              </a:endParaRPr>
            </a:p>
          </p:txBody>
        </p:sp>
        <p:sp>
          <p:nvSpPr>
            <p:cNvPr id="30" name="Rectangle 29"/>
            <p:cNvSpPr/>
            <p:nvPr/>
          </p:nvSpPr>
          <p:spPr>
            <a:xfrm>
              <a:off x="7677676" y="1524000"/>
              <a:ext cx="85151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34 - 27</a:t>
              </a:r>
              <a:endParaRPr lang="en-US" sz="1600" dirty="0">
                <a:solidFill>
                  <a:prstClr val="white"/>
                </a:solidFill>
              </a:endParaRPr>
            </a:p>
          </p:txBody>
        </p:sp>
        <p:sp>
          <p:nvSpPr>
            <p:cNvPr id="33" name="Rectangle 32"/>
            <p:cNvSpPr/>
            <p:nvPr/>
          </p:nvSpPr>
          <p:spPr>
            <a:xfrm>
              <a:off x="7071644" y="1905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prstClr val="white"/>
                </a:solidFill>
              </a:endParaRPr>
            </a:p>
          </p:txBody>
        </p:sp>
        <p:sp>
          <p:nvSpPr>
            <p:cNvPr id="34" name="Rectangle 33"/>
            <p:cNvSpPr/>
            <p:nvPr/>
          </p:nvSpPr>
          <p:spPr>
            <a:xfrm>
              <a:off x="7677676" y="1905000"/>
              <a:ext cx="94856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3”</a:t>
              </a:r>
              <a:endParaRPr lang="en-US" sz="1600" dirty="0">
                <a:solidFill>
                  <a:prstClr val="white"/>
                </a:solidFill>
              </a:endParaRPr>
            </a:p>
          </p:txBody>
        </p:sp>
        <p:sp>
          <p:nvSpPr>
            <p:cNvPr id="35" name="Rectangle 34"/>
            <p:cNvSpPr/>
            <p:nvPr/>
          </p:nvSpPr>
          <p:spPr>
            <a:xfrm>
              <a:off x="7116784" y="22860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prstClr val="white"/>
                </a:solidFill>
              </a:endParaRPr>
            </a:p>
          </p:txBody>
        </p:sp>
        <p:sp>
          <p:nvSpPr>
            <p:cNvPr id="36" name="Rectangle 35"/>
            <p:cNvSpPr/>
            <p:nvPr/>
          </p:nvSpPr>
          <p:spPr>
            <a:xfrm>
              <a:off x="7677676" y="2286000"/>
              <a:ext cx="701522"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a:t>
              </a:r>
              <a:endParaRPr lang="en-US" sz="1600" dirty="0">
                <a:solidFill>
                  <a:prstClr val="white"/>
                </a:solidFill>
              </a:endParaRPr>
            </a:p>
          </p:txBody>
        </p:sp>
        <p:sp>
          <p:nvSpPr>
            <p:cNvPr id="37" name="Rectangle 36"/>
            <p:cNvSpPr/>
            <p:nvPr/>
          </p:nvSpPr>
          <p:spPr>
            <a:xfrm>
              <a:off x="7086415" y="26670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prstClr val="white"/>
                </a:solidFill>
              </a:endParaRPr>
            </a:p>
          </p:txBody>
        </p:sp>
        <p:sp>
          <p:nvSpPr>
            <p:cNvPr id="38" name="Rectangle 37"/>
            <p:cNvSpPr/>
            <p:nvPr/>
          </p:nvSpPr>
          <p:spPr>
            <a:xfrm>
              <a:off x="7677676" y="2667000"/>
              <a:ext cx="44299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Up</a:t>
              </a:r>
              <a:endParaRPr lang="en-US" sz="1600" dirty="0">
                <a:solidFill>
                  <a:prstClr val="white"/>
                </a:solidFill>
              </a:endParaRPr>
            </a:p>
          </p:txBody>
        </p:sp>
        <p:sp>
          <p:nvSpPr>
            <p:cNvPr id="39" name="Rectangle 38"/>
            <p:cNvSpPr/>
            <p:nvPr/>
          </p:nvSpPr>
          <p:spPr>
            <a:xfrm>
              <a:off x="6440745" y="3048000"/>
              <a:ext cx="133165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prstClr val="white"/>
                </a:solidFill>
              </a:endParaRPr>
            </a:p>
          </p:txBody>
        </p:sp>
        <p:sp>
          <p:nvSpPr>
            <p:cNvPr id="40" name="Rectangle 39"/>
            <p:cNvSpPr/>
            <p:nvPr/>
          </p:nvSpPr>
          <p:spPr>
            <a:xfrm>
              <a:off x="7677676" y="3048000"/>
              <a:ext cx="701522"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a:t>
              </a:r>
              <a:endParaRPr lang="en-US" sz="1600" dirty="0">
                <a:solidFill>
                  <a:prstClr val="white"/>
                </a:solidFill>
              </a:endParaRPr>
            </a:p>
          </p:txBody>
        </p:sp>
        <p:sp>
          <p:nvSpPr>
            <p:cNvPr id="41" name="Rectangle 40"/>
            <p:cNvSpPr/>
            <p:nvPr/>
          </p:nvSpPr>
          <p:spPr>
            <a:xfrm>
              <a:off x="6477000" y="3398223"/>
              <a:ext cx="1275642"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Blood Press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prstClr val="white"/>
                </a:solidFill>
              </a:endParaRPr>
            </a:p>
          </p:txBody>
        </p:sp>
        <p:sp>
          <p:nvSpPr>
            <p:cNvPr id="42" name="Rectangle 41"/>
            <p:cNvSpPr/>
            <p:nvPr/>
          </p:nvSpPr>
          <p:spPr>
            <a:xfrm>
              <a:off x="7677676" y="3429000"/>
              <a:ext cx="636915" cy="307777"/>
            </a:xfrm>
            <a:prstGeom prst="rect">
              <a:avLst/>
            </a:prstGeom>
          </p:spPr>
          <p:txBody>
            <a:bodyPr wrap="none">
              <a:spAutoFit/>
            </a:bodyPr>
            <a:lstStyle/>
            <a:p>
              <a:r>
                <a:rPr lang="en-US" altLang="en-US" sz="1400" dirty="0" smtClean="0">
                  <a:solidFill>
                    <a:srgbClr val="E6E6E6"/>
                  </a:solidFill>
                  <a:latin typeface="Helvetica Neue Light" charset="0"/>
                  <a:ea typeface="Helvetica Neue Light" charset="0"/>
                  <a:cs typeface="Helvetica Neue Light" charset="0"/>
                  <a:sym typeface="Helvetica Neue Light" charset="0"/>
                </a:rPr>
                <a:t>Down</a:t>
              </a:r>
              <a:endParaRPr lang="en-US" sz="1400" dirty="0">
                <a:solidFill>
                  <a:prstClr val="white"/>
                </a:solidFill>
              </a:endParaRPr>
            </a:p>
          </p:txBody>
        </p:sp>
      </p:grpSp>
      <p:sp>
        <p:nvSpPr>
          <p:cNvPr id="45" name="Rectangle 4"/>
          <p:cNvSpPr txBox="1">
            <a:spLocks noChangeArrowheads="1"/>
          </p:cNvSpPr>
          <p:nvPr/>
        </p:nvSpPr>
        <p:spPr bwMode="auto">
          <a:xfrm>
            <a:off x="228600" y="76200"/>
            <a:ext cx="2514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3000" dirty="0" smtClean="0">
                <a:solidFill>
                  <a:srgbClr val="E6E6E6"/>
                </a:solidFill>
                <a:latin typeface="Helvetica Neue Thin"/>
                <a:ea typeface="Helvetica Neue Bold Condensed" charset="0"/>
                <a:cs typeface="Helvetica Neue Thin"/>
                <a:sym typeface="Helvetica Neue Bold Condensed" charset="0"/>
              </a:rPr>
              <a:t>Dr ANDRUSS</a:t>
            </a:r>
            <a:endParaRPr lang="en-US" altLang="en-US" sz="3000" dirty="0">
              <a:solidFill>
                <a:srgbClr val="E6E6E6"/>
              </a:solidFill>
              <a:latin typeface="Helvetica Neue Thin"/>
              <a:ea typeface="ヒラギノ角ゴ ProN W6" charset="0"/>
              <a:cs typeface="Helvetica Neue Thin"/>
              <a:sym typeface="Helvetica Neue Bold Condensed" charset="0"/>
            </a:endParaRPr>
          </a:p>
        </p:txBody>
      </p:sp>
      <p:grpSp>
        <p:nvGrpSpPr>
          <p:cNvPr id="46" name="Group 45"/>
          <p:cNvGrpSpPr/>
          <p:nvPr/>
        </p:nvGrpSpPr>
        <p:grpSpPr>
          <a:xfrm>
            <a:off x="6477000" y="4572000"/>
            <a:ext cx="2466398" cy="1967756"/>
            <a:chOff x="6477000" y="4572000"/>
            <a:chExt cx="2466398" cy="1967756"/>
          </a:xfrm>
        </p:grpSpPr>
        <p:pic>
          <p:nvPicPr>
            <p:cNvPr id="47" name="Picture 46"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50" name="Picture 4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1802819889"/>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prstClr val="white">
                    <a:lumMod val="65000"/>
                    <a:lumOff val="35000"/>
                  </a:prstClr>
                </a:solidFill>
                <a:latin typeface="Helvetica Neue"/>
                <a:ea typeface="Helvetica Neue Light" charset="0"/>
                <a:cs typeface="Helvetica Neue"/>
                <a:sym typeface="Helvetica Neue Light" charset="0"/>
              </a:rPr>
              <a:t>BEFORE</a:t>
            </a:r>
            <a:endParaRPr lang="en-US" sz="3200" b="1" dirty="0">
              <a:solidFill>
                <a:prstClr val="white">
                  <a:lumMod val="65000"/>
                  <a:lumOff val="35000"/>
                </a:prst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CODY</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52" name="Group 51"/>
          <p:cNvGrpSpPr/>
          <p:nvPr/>
        </p:nvGrpSpPr>
        <p:grpSpPr>
          <a:xfrm>
            <a:off x="6440745" y="1154668"/>
            <a:ext cx="2537287" cy="2731532"/>
            <a:chOff x="6440745" y="1154668"/>
            <a:chExt cx="2537287" cy="2731532"/>
          </a:xfrm>
        </p:grpSpPr>
        <p:sp>
          <p:nvSpPr>
            <p:cNvPr id="13" name="Rectangle 12"/>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6" name="Rectangle 25"/>
            <p:cNvSpPr/>
            <p:nvPr/>
          </p:nvSpPr>
          <p:spPr>
            <a:xfrm>
              <a:off x="7677676"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30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solidFill>
                  <a:prstClr val="white"/>
                </a:solidFill>
              </a:endParaRPr>
            </a:p>
          </p:txBody>
        </p:sp>
        <p:sp>
          <p:nvSpPr>
            <p:cNvPr id="29" name="Rectangle 28"/>
            <p:cNvSpPr/>
            <p:nvPr/>
          </p:nvSpPr>
          <p:spPr>
            <a:xfrm>
              <a:off x="6972955" y="1566446"/>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prstClr val="white"/>
                </a:solidFill>
              </a:endParaRPr>
            </a:p>
          </p:txBody>
        </p:sp>
        <p:sp>
          <p:nvSpPr>
            <p:cNvPr id="30" name="Rectangle 29"/>
            <p:cNvSpPr/>
            <p:nvPr/>
          </p:nvSpPr>
          <p:spPr>
            <a:xfrm>
              <a:off x="7677676" y="1566446"/>
              <a:ext cx="11196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5.5”</a:t>
              </a:r>
              <a:endParaRPr lang="en-US" sz="1600" dirty="0">
                <a:solidFill>
                  <a:prstClr val="white"/>
                </a:solidFill>
              </a:endParaRPr>
            </a:p>
          </p:txBody>
        </p:sp>
        <p:sp>
          <p:nvSpPr>
            <p:cNvPr id="33" name="Rectangle 32"/>
            <p:cNvSpPr/>
            <p:nvPr/>
          </p:nvSpPr>
          <p:spPr>
            <a:xfrm>
              <a:off x="6521709" y="2404646"/>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prstClr val="white"/>
                </a:solidFill>
              </a:endParaRPr>
            </a:p>
          </p:txBody>
        </p:sp>
        <p:sp>
          <p:nvSpPr>
            <p:cNvPr id="34" name="Rectangle 33"/>
            <p:cNvSpPr/>
            <p:nvPr/>
          </p:nvSpPr>
          <p:spPr>
            <a:xfrm>
              <a:off x="7677676" y="2404646"/>
              <a:ext cx="105916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154 - 132</a:t>
              </a:r>
              <a:endParaRPr lang="en-US" sz="1600" dirty="0">
                <a:solidFill>
                  <a:prstClr val="white"/>
                </a:solidFill>
              </a:endParaRPr>
            </a:p>
          </p:txBody>
        </p:sp>
        <p:sp>
          <p:nvSpPr>
            <p:cNvPr id="35" name="Rectangle 34"/>
            <p:cNvSpPr/>
            <p:nvPr/>
          </p:nvSpPr>
          <p:spPr>
            <a:xfrm>
              <a:off x="7116784" y="2785646"/>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prstClr val="white"/>
                </a:solidFill>
              </a:endParaRPr>
            </a:p>
          </p:txBody>
        </p:sp>
        <p:sp>
          <p:nvSpPr>
            <p:cNvPr id="36" name="Rectangle 35"/>
            <p:cNvSpPr/>
            <p:nvPr/>
          </p:nvSpPr>
          <p:spPr>
            <a:xfrm>
              <a:off x="7677676" y="2785646"/>
              <a:ext cx="8309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83 - 77</a:t>
              </a:r>
              <a:endParaRPr lang="en-US" sz="1600" dirty="0">
                <a:solidFill>
                  <a:prstClr val="white"/>
                </a:solidFill>
              </a:endParaRPr>
            </a:p>
          </p:txBody>
        </p:sp>
        <p:sp>
          <p:nvSpPr>
            <p:cNvPr id="37" name="Rectangle 36"/>
            <p:cNvSpPr/>
            <p:nvPr/>
          </p:nvSpPr>
          <p:spPr>
            <a:xfrm>
              <a:off x="7086415" y="3166646"/>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prstClr val="white"/>
                </a:solidFill>
              </a:endParaRPr>
            </a:p>
          </p:txBody>
        </p:sp>
        <p:sp>
          <p:nvSpPr>
            <p:cNvPr id="38" name="Rectangle 37"/>
            <p:cNvSpPr/>
            <p:nvPr/>
          </p:nvSpPr>
          <p:spPr>
            <a:xfrm>
              <a:off x="7677676" y="3166646"/>
              <a:ext cx="8386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28 - 34</a:t>
              </a:r>
              <a:endParaRPr lang="en-US" sz="1600" dirty="0">
                <a:solidFill>
                  <a:prstClr val="white"/>
                </a:solidFill>
              </a:endParaRPr>
            </a:p>
          </p:txBody>
        </p:sp>
        <p:sp>
          <p:nvSpPr>
            <p:cNvPr id="39" name="Rectangle 38"/>
            <p:cNvSpPr/>
            <p:nvPr/>
          </p:nvSpPr>
          <p:spPr>
            <a:xfrm>
              <a:off x="6440745" y="3547646"/>
              <a:ext cx="133165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prstClr val="white"/>
                </a:solidFill>
              </a:endParaRPr>
            </a:p>
          </p:txBody>
        </p:sp>
        <p:sp>
          <p:nvSpPr>
            <p:cNvPr id="40" name="Rectangle 39"/>
            <p:cNvSpPr/>
            <p:nvPr/>
          </p:nvSpPr>
          <p:spPr>
            <a:xfrm>
              <a:off x="7677676" y="3547646"/>
              <a:ext cx="105916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214 - 106</a:t>
              </a:r>
              <a:endParaRPr lang="en-US" sz="1600" dirty="0">
                <a:solidFill>
                  <a:prstClr val="white"/>
                </a:solidFill>
              </a:endParaRPr>
            </a:p>
          </p:txBody>
        </p:sp>
        <p:sp>
          <p:nvSpPr>
            <p:cNvPr id="45" name="Rectangle 44"/>
            <p:cNvSpPr/>
            <p:nvPr/>
          </p:nvSpPr>
          <p:spPr>
            <a:xfrm>
              <a:off x="6641788" y="2023646"/>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prstClr val="white"/>
                </a:solidFill>
              </a:endParaRPr>
            </a:p>
          </p:txBody>
        </p:sp>
        <p:sp>
          <p:nvSpPr>
            <p:cNvPr id="46" name="Rectangle 45"/>
            <p:cNvSpPr/>
            <p:nvPr/>
          </p:nvSpPr>
          <p:spPr>
            <a:xfrm>
              <a:off x="7696200" y="2023646"/>
              <a:ext cx="119581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26% - 17%</a:t>
              </a:r>
              <a:endParaRPr lang="en-US" sz="1600" dirty="0">
                <a:solidFill>
                  <a:prstClr val="white"/>
                </a:solidFill>
              </a:endParaRPr>
            </a:p>
          </p:txBody>
        </p:sp>
      </p:grpSp>
      <p:grpSp>
        <p:nvGrpSpPr>
          <p:cNvPr id="41" name="Group 40"/>
          <p:cNvGrpSpPr/>
          <p:nvPr/>
        </p:nvGrpSpPr>
        <p:grpSpPr>
          <a:xfrm>
            <a:off x="6477000" y="4572000"/>
            <a:ext cx="2466398" cy="1967756"/>
            <a:chOff x="6477000" y="4572000"/>
            <a:chExt cx="2466398" cy="1967756"/>
          </a:xfrm>
        </p:grpSpPr>
        <p:pic>
          <p:nvPicPr>
            <p:cNvPr id="42" name="Picture 41"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50" name="Picture 4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
        <p:nvSpPr>
          <p:cNvPr id="32" name="Rectangle 31"/>
          <p:cNvSpPr/>
          <p:nvPr/>
        </p:nvSpPr>
        <p:spPr>
          <a:xfrm>
            <a:off x="7116733" y="4041301"/>
            <a:ext cx="135966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16 years old </a:t>
            </a:r>
            <a:endParaRPr lang="en-US" sz="1600" dirty="0">
              <a:solidFill>
                <a:prstClr val="white"/>
              </a:solidFill>
            </a:endParaRPr>
          </a:p>
        </p:txBody>
      </p:sp>
    </p:spTree>
    <p:extLst>
      <p:ext uri="{BB962C8B-B14F-4D97-AF65-F5344CB8AC3E}">
        <p14:creationId xmlns:p14="http://schemas.microsoft.com/office/powerpoint/2010/main" val="801924479"/>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grpSp>
        <p:nvGrpSpPr>
          <p:cNvPr id="24" name="Group 23"/>
          <p:cNvGrpSpPr/>
          <p:nvPr/>
        </p:nvGrpSpPr>
        <p:grpSpPr>
          <a:xfrm>
            <a:off x="6440745" y="1154668"/>
            <a:ext cx="2537287" cy="1088886"/>
            <a:chOff x="6440745" y="1154668"/>
            <a:chExt cx="2537287" cy="1088886"/>
          </a:xfrm>
        </p:grpSpPr>
        <p:sp>
          <p:nvSpPr>
            <p:cNvPr id="13" name="Rectangle 12"/>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6" name="Rectangle 25"/>
            <p:cNvSpPr/>
            <p:nvPr/>
          </p:nvSpPr>
          <p:spPr>
            <a:xfrm>
              <a:off x="7677676"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44 </a:t>
              </a:r>
              <a:r>
                <a:rPr lang="en-US" altLang="en-US" sz="1600" dirty="0" err="1">
                  <a:solidFill>
                    <a:srgbClr val="E6E6E6"/>
                  </a:solidFill>
                  <a:latin typeface="Helvetica Neue Light" charset="0"/>
                  <a:ea typeface="Helvetica Neue Light" charset="0"/>
                  <a:cs typeface="Helvetica Neue Light" charset="0"/>
                  <a:sym typeface="Helvetica Neue Light" charset="0"/>
                </a:rPr>
                <a:t>lbs</a:t>
              </a:r>
              <a:endParaRPr lang="en-US" sz="1600" dirty="0">
                <a:solidFill>
                  <a:prstClr val="white"/>
                </a:solidFill>
              </a:endParaRPr>
            </a:p>
          </p:txBody>
        </p:sp>
        <p:sp>
          <p:nvSpPr>
            <p:cNvPr id="27" name="Rectangle 26"/>
            <p:cNvSpPr/>
            <p:nvPr/>
          </p:nvSpPr>
          <p:spPr>
            <a:xfrm>
              <a:off x="6641788"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prstClr val="white"/>
                </a:solidFill>
              </a:endParaRPr>
            </a:p>
          </p:txBody>
        </p:sp>
        <p:sp>
          <p:nvSpPr>
            <p:cNvPr id="28" name="Rectangle 27"/>
            <p:cNvSpPr/>
            <p:nvPr/>
          </p:nvSpPr>
          <p:spPr>
            <a:xfrm>
              <a:off x="7677676" y="1524000"/>
              <a:ext cx="116913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14%</a:t>
              </a:r>
              <a:endParaRPr lang="en-US" sz="1600" dirty="0">
                <a:solidFill>
                  <a:prstClr val="white"/>
                </a:solidFill>
              </a:endParaRPr>
            </a:p>
          </p:txBody>
        </p:sp>
        <p:sp>
          <p:nvSpPr>
            <p:cNvPr id="39" name="Rectangle 38"/>
            <p:cNvSpPr/>
            <p:nvPr/>
          </p:nvSpPr>
          <p:spPr>
            <a:xfrm>
              <a:off x="6440745" y="1905000"/>
              <a:ext cx="133165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prstClr val="white"/>
                </a:solidFill>
              </a:endParaRPr>
            </a:p>
          </p:txBody>
        </p:sp>
        <p:sp>
          <p:nvSpPr>
            <p:cNvPr id="40" name="Rectangle 39"/>
            <p:cNvSpPr/>
            <p:nvPr/>
          </p:nvSpPr>
          <p:spPr>
            <a:xfrm>
              <a:off x="7677676" y="1905000"/>
              <a:ext cx="110081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269</a:t>
              </a:r>
              <a:endParaRPr lang="en-US" sz="1600" dirty="0">
                <a:solidFill>
                  <a:prstClr val="white"/>
                </a:solidFill>
              </a:endParaRPr>
            </a:p>
          </p:txBody>
        </p:sp>
      </p:gr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prstClr val="white">
                    <a:lumMod val="65000"/>
                    <a:lumOff val="35000"/>
                  </a:prstClr>
                </a:solidFill>
                <a:latin typeface="Helvetica Neue"/>
                <a:ea typeface="Helvetica Neue Light" charset="0"/>
                <a:cs typeface="Helvetica Neue"/>
                <a:sym typeface="Helvetica Neue Light" charset="0"/>
              </a:rPr>
              <a:t>BEFORE</a:t>
            </a:r>
            <a:endParaRPr lang="en-US" sz="3200" b="1" dirty="0">
              <a:solidFill>
                <a:prstClr val="white">
                  <a:lumMod val="65000"/>
                  <a:lumOff val="35000"/>
                </a:prst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BILLY</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25" name="Group 24"/>
          <p:cNvGrpSpPr/>
          <p:nvPr/>
        </p:nvGrpSpPr>
        <p:grpSpPr>
          <a:xfrm>
            <a:off x="6477000" y="4572000"/>
            <a:ext cx="2466398" cy="1967756"/>
            <a:chOff x="6477000" y="4572000"/>
            <a:chExt cx="2466398" cy="1967756"/>
          </a:xfrm>
        </p:grpSpPr>
        <p:pic>
          <p:nvPicPr>
            <p:cNvPr id="29" name="Picture 28"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30" name="Picture 2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137066577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5112.tif"/>
          <p:cNvPicPr>
            <a:picLocks noChangeAspect="1"/>
          </p:cNvPicPr>
          <p:nvPr/>
        </p:nvPicPr>
        <p:blipFill>
          <a:blip r:embed="rId2" cstate="print">
            <a:lum bright="-8000" contrast="5000"/>
            <a:extLst>
              <a:ext uri="{28A0092B-C50C-407E-A947-70E740481C1C}">
                <a14:useLocalDpi xmlns:a14="http://schemas.microsoft.com/office/drawing/2010/main" val="0"/>
              </a:ext>
            </a:extLst>
          </a:blip>
          <a:stretch>
            <a:fillRect/>
          </a:stretch>
        </p:blipFill>
        <p:spPr>
          <a:xfrm>
            <a:off x="-304800" y="-304800"/>
            <a:ext cx="4983812" cy="7467600"/>
          </a:xfrm>
          <a:prstGeom prst="rect">
            <a:avLst/>
          </a:prstGeom>
          <a:effectLst>
            <a:softEdge rad="444500"/>
          </a:effectLst>
        </p:spPr>
      </p:pic>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833"/>
          <a:stretch/>
        </p:blipFill>
        <p:spPr bwMode="auto">
          <a:xfrm>
            <a:off x="4343401" y="1447800"/>
            <a:ext cx="4343400" cy="131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 name="Title 1"/>
          <p:cNvSpPr txBox="1">
            <a:spLocks/>
          </p:cNvSpPr>
          <p:nvPr/>
        </p:nvSpPr>
        <p:spPr>
          <a:xfrm>
            <a:off x="3886200" y="3124200"/>
            <a:ext cx="4119566" cy="1513689"/>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400" dirty="0" smtClean="0">
                <a:solidFill>
                  <a:schemeClr val="bg1"/>
                </a:solidFill>
                <a:latin typeface="Helvetica Neue Light"/>
                <a:cs typeface="Helvetica Neue Light"/>
              </a:rPr>
              <a:t>Why</a:t>
            </a:r>
          </a:p>
          <a:p>
            <a:pPr>
              <a:lnSpc>
                <a:spcPct val="80000"/>
              </a:lnSpc>
            </a:pPr>
            <a:r>
              <a:rPr lang="en-US" sz="7200" b="1" dirty="0" smtClean="0">
                <a:solidFill>
                  <a:schemeClr val="bg1"/>
                </a:solidFill>
                <a:latin typeface="Helvetica Neue"/>
                <a:cs typeface="Helvetica Neue"/>
              </a:rPr>
              <a:t>    NOW?</a:t>
            </a:r>
            <a:endParaRPr lang="en-US" sz="7200" b="1" dirty="0">
              <a:solidFill>
                <a:schemeClr val="bg1"/>
              </a:solidFill>
              <a:latin typeface="Helvetica Neue"/>
              <a:cs typeface="Helvetica Neue"/>
            </a:endParaRPr>
          </a:p>
        </p:txBody>
      </p:sp>
      <p:sp>
        <p:nvSpPr>
          <p:cNvPr id="6" name="Title 1"/>
          <p:cNvSpPr txBox="1">
            <a:spLocks/>
          </p:cNvSpPr>
          <p:nvPr/>
        </p:nvSpPr>
        <p:spPr>
          <a:xfrm>
            <a:off x="4572000" y="1295400"/>
            <a:ext cx="2771303" cy="11430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400" dirty="0" smtClean="0">
                <a:solidFill>
                  <a:schemeClr val="bg1"/>
                </a:solidFill>
                <a:latin typeface="Helvetica Neue Light"/>
                <a:cs typeface="Helvetica Neue Light"/>
              </a:rPr>
              <a:t>Why</a:t>
            </a:r>
            <a:endParaRPr lang="en-US" sz="7200" b="1" dirty="0">
              <a:solidFill>
                <a:schemeClr val="bg1"/>
              </a:solidFill>
              <a:latin typeface="Helvetica Neue"/>
              <a:cs typeface="Helvetica Neue"/>
            </a:endParaRPr>
          </a:p>
        </p:txBody>
      </p:sp>
      <p:sp>
        <p:nvSpPr>
          <p:cNvPr id="7" name="Title 1"/>
          <p:cNvSpPr txBox="1">
            <a:spLocks/>
          </p:cNvSpPr>
          <p:nvPr/>
        </p:nvSpPr>
        <p:spPr>
          <a:xfrm>
            <a:off x="7924800" y="1905000"/>
            <a:ext cx="1018703" cy="914400"/>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6200" dirty="0" smtClean="0">
                <a:solidFill>
                  <a:schemeClr val="bg1"/>
                </a:solidFill>
                <a:latin typeface="Helvetica Neue Light"/>
                <a:cs typeface="Helvetica Neue Light"/>
              </a:rPr>
              <a:t>?</a:t>
            </a:r>
            <a:endParaRPr lang="en-US" sz="6200" b="1" dirty="0">
              <a:solidFill>
                <a:schemeClr val="bg1"/>
              </a:solidFill>
              <a:latin typeface="Helvetica Neue"/>
              <a:cs typeface="Helvetica Neue"/>
            </a:endParaRPr>
          </a:p>
        </p:txBody>
      </p:sp>
    </p:spTree>
    <p:extLst>
      <p:ext uri="{BB962C8B-B14F-4D97-AF65-F5344CB8AC3E}">
        <p14:creationId xmlns:p14="http://schemas.microsoft.com/office/powerpoint/2010/main" val="8040056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prstClr val="white">
                    <a:lumMod val="65000"/>
                    <a:lumOff val="35000"/>
                  </a:prstClr>
                </a:solidFill>
                <a:latin typeface="Helvetica Neue"/>
                <a:ea typeface="Helvetica Neue Light" charset="0"/>
                <a:cs typeface="Helvetica Neue"/>
                <a:sym typeface="Helvetica Neue Light" charset="0"/>
              </a:rPr>
              <a:t>BEFORE</a:t>
            </a:r>
            <a:endParaRPr lang="en-US" sz="3200" b="1" dirty="0">
              <a:solidFill>
                <a:prstClr val="white">
                  <a:lumMod val="65000"/>
                  <a:lumOff val="35000"/>
                </a:prst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PAKI</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3" name="Group 24"/>
          <p:cNvGrpSpPr/>
          <p:nvPr/>
        </p:nvGrpSpPr>
        <p:grpSpPr>
          <a:xfrm>
            <a:off x="6477000" y="4572000"/>
            <a:ext cx="2466398" cy="1967756"/>
            <a:chOff x="6477000" y="4572000"/>
            <a:chExt cx="2466398" cy="1967756"/>
          </a:xfrm>
        </p:grpSpPr>
        <p:pic>
          <p:nvPicPr>
            <p:cNvPr id="29" name="Picture 28"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30" name="Picture 2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grpSp>
        <p:nvGrpSpPr>
          <p:cNvPr id="2" name="Group 1"/>
          <p:cNvGrpSpPr/>
          <p:nvPr/>
        </p:nvGrpSpPr>
        <p:grpSpPr>
          <a:xfrm>
            <a:off x="6638304" y="1154668"/>
            <a:ext cx="2386216" cy="1512332"/>
            <a:chOff x="6638304" y="1154668"/>
            <a:chExt cx="2386216" cy="1512332"/>
          </a:xfrm>
        </p:grpSpPr>
        <p:sp>
          <p:nvSpPr>
            <p:cNvPr id="24" name="Rectangle 23"/>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5" name="Rectangle 24"/>
            <p:cNvSpPr/>
            <p:nvPr/>
          </p:nvSpPr>
          <p:spPr>
            <a:xfrm>
              <a:off x="7677676" y="1154668"/>
              <a:ext cx="1346844"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a:t>
              </a:r>
              <a:r>
                <a:rPr lang="en-US" altLang="en-US" sz="1600" b="1" dirty="0" smtClean="0">
                  <a:solidFill>
                    <a:srgbClr val="E6E6E6"/>
                  </a:solidFill>
                  <a:latin typeface="Helvetica Neue Light" charset="0"/>
                  <a:ea typeface="Helvetica Neue Light" charset="0"/>
                  <a:cs typeface="Helvetica Neue Light" charset="0"/>
                  <a:sym typeface="Helvetica Neue Light" charset="0"/>
                </a:rPr>
                <a:t>87 </a:t>
              </a:r>
              <a:r>
                <a:rPr lang="en-US" altLang="en-US" sz="1600" b="1" dirty="0">
                  <a:solidFill>
                    <a:srgbClr val="E6E6E6"/>
                  </a:solidFill>
                  <a:latin typeface="Helvetica Neue Light" charset="0"/>
                  <a:ea typeface="Helvetica Neue Light" charset="0"/>
                  <a:cs typeface="Helvetica Neue Light" charset="0"/>
                  <a:sym typeface="Helvetica Neue Light" charset="0"/>
                </a:rPr>
                <a:t>lbs</a:t>
              </a:r>
              <a:endParaRPr lang="en-US" sz="1600" b="1" dirty="0">
                <a:solidFill>
                  <a:prstClr val="white"/>
                </a:solidFill>
              </a:endParaRPr>
            </a:p>
          </p:txBody>
        </p:sp>
        <p:sp>
          <p:nvSpPr>
            <p:cNvPr id="31" name="Rectangle 30"/>
            <p:cNvSpPr/>
            <p:nvPr/>
          </p:nvSpPr>
          <p:spPr>
            <a:xfrm>
              <a:off x="6638304" y="1524000"/>
              <a:ext cx="111557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Stomach:</a:t>
              </a:r>
              <a:endParaRPr lang="en-US" sz="1600" dirty="0">
                <a:solidFill>
                  <a:prstClr val="white"/>
                </a:solidFill>
              </a:endParaRPr>
            </a:p>
          </p:txBody>
        </p:sp>
        <p:sp>
          <p:nvSpPr>
            <p:cNvPr id="32" name="Rectangle 31"/>
            <p:cNvSpPr/>
            <p:nvPr/>
          </p:nvSpPr>
          <p:spPr>
            <a:xfrm>
              <a:off x="7677676" y="1524000"/>
              <a:ext cx="87716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70 – 48</a:t>
              </a:r>
              <a:endParaRPr lang="en-US" sz="1600" dirty="0">
                <a:solidFill>
                  <a:prstClr val="white"/>
                </a:solidFill>
              </a:endParaRPr>
            </a:p>
          </p:txBody>
        </p:sp>
        <p:sp>
          <p:nvSpPr>
            <p:cNvPr id="35" name="Rectangle 34"/>
            <p:cNvSpPr/>
            <p:nvPr/>
          </p:nvSpPr>
          <p:spPr>
            <a:xfrm>
              <a:off x="7006807" y="1947446"/>
              <a:ext cx="747069"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Neck:</a:t>
              </a:r>
              <a:endParaRPr lang="en-US" sz="1600" dirty="0">
                <a:solidFill>
                  <a:prstClr val="white"/>
                </a:solidFill>
              </a:endParaRPr>
            </a:p>
          </p:txBody>
        </p:sp>
        <p:sp>
          <p:nvSpPr>
            <p:cNvPr id="36" name="Rectangle 35"/>
            <p:cNvSpPr/>
            <p:nvPr/>
          </p:nvSpPr>
          <p:spPr>
            <a:xfrm>
              <a:off x="7677676" y="1947446"/>
              <a:ext cx="87716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24 – 18</a:t>
              </a:r>
              <a:endParaRPr lang="en-US" sz="1600" dirty="0">
                <a:solidFill>
                  <a:prstClr val="white"/>
                </a:solidFill>
              </a:endParaRPr>
            </a:p>
          </p:txBody>
        </p:sp>
        <p:sp>
          <p:nvSpPr>
            <p:cNvPr id="37" name="Rectangle 36"/>
            <p:cNvSpPr/>
            <p:nvPr/>
          </p:nvSpPr>
          <p:spPr>
            <a:xfrm>
              <a:off x="6842151" y="2328446"/>
              <a:ext cx="911725"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Thighs:</a:t>
              </a:r>
              <a:endParaRPr lang="en-US" sz="1600" dirty="0">
                <a:solidFill>
                  <a:prstClr val="white"/>
                </a:solidFill>
              </a:endParaRPr>
            </a:p>
          </p:txBody>
        </p:sp>
        <p:sp>
          <p:nvSpPr>
            <p:cNvPr id="38" name="Rectangle 37"/>
            <p:cNvSpPr/>
            <p:nvPr/>
          </p:nvSpPr>
          <p:spPr>
            <a:xfrm>
              <a:off x="7677676" y="2328446"/>
              <a:ext cx="85767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47 – 30</a:t>
              </a:r>
              <a:endParaRPr lang="en-US" sz="1600" dirty="0">
                <a:solidFill>
                  <a:prstClr val="white"/>
                </a:solidFill>
              </a:endParaRPr>
            </a:p>
          </p:txBody>
        </p:sp>
      </p:grpSp>
    </p:spTree>
    <p:extLst>
      <p:ext uri="{BB962C8B-B14F-4D97-AF65-F5344CB8AC3E}">
        <p14:creationId xmlns:p14="http://schemas.microsoft.com/office/powerpoint/2010/main" val="2989751026"/>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grpSp>
        <p:nvGrpSpPr>
          <p:cNvPr id="31" name="Group 30"/>
          <p:cNvGrpSpPr/>
          <p:nvPr/>
        </p:nvGrpSpPr>
        <p:grpSpPr>
          <a:xfrm>
            <a:off x="6435789" y="1154668"/>
            <a:ext cx="2555811" cy="1850886"/>
            <a:chOff x="6435789" y="1154668"/>
            <a:chExt cx="2555811" cy="1850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6" name="Rectangle 25"/>
            <p:cNvSpPr/>
            <p:nvPr/>
          </p:nvSpPr>
          <p:spPr>
            <a:xfrm>
              <a:off x="7691244"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24 </a:t>
              </a:r>
              <a:r>
                <a:rPr lang="en-US" altLang="en-US" sz="1600" dirty="0" err="1">
                  <a:solidFill>
                    <a:srgbClr val="E6E6E6"/>
                  </a:solidFill>
                  <a:latin typeface="Helvetica Neue Light" charset="0"/>
                  <a:ea typeface="Helvetica Neue Light" charset="0"/>
                  <a:cs typeface="Helvetica Neue Light" charset="0"/>
                  <a:sym typeface="Helvetica Neue Light" charset="0"/>
                </a:rPr>
                <a:t>lbs</a:t>
              </a:r>
              <a:endParaRPr lang="en-US" sz="1600" dirty="0">
                <a:solidFill>
                  <a:prstClr val="white"/>
                </a:solidFill>
              </a:endParaRPr>
            </a:p>
          </p:txBody>
        </p:sp>
        <p:sp>
          <p:nvSpPr>
            <p:cNvPr id="33" name="Rectangle 32"/>
            <p:cNvSpPr/>
            <p:nvPr/>
          </p:nvSpPr>
          <p:spPr>
            <a:xfrm>
              <a:off x="6535277" y="1524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prstClr val="white"/>
                </a:solidFill>
              </a:endParaRPr>
            </a:p>
          </p:txBody>
        </p:sp>
        <p:sp>
          <p:nvSpPr>
            <p:cNvPr id="34" name="Rectangle 33"/>
            <p:cNvSpPr/>
            <p:nvPr/>
          </p:nvSpPr>
          <p:spPr>
            <a:xfrm>
              <a:off x="7691244" y="1524000"/>
              <a:ext cx="94507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207-189</a:t>
              </a:r>
              <a:endParaRPr lang="en-US" sz="1600" dirty="0">
                <a:solidFill>
                  <a:prstClr val="white"/>
                </a:solidFill>
              </a:endParaRPr>
            </a:p>
          </p:txBody>
        </p:sp>
        <p:sp>
          <p:nvSpPr>
            <p:cNvPr id="35" name="Rectangle 34"/>
            <p:cNvSpPr/>
            <p:nvPr/>
          </p:nvSpPr>
          <p:spPr>
            <a:xfrm>
              <a:off x="7130352" y="19050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prstClr val="white"/>
                </a:solidFill>
              </a:endParaRPr>
            </a:p>
          </p:txBody>
        </p:sp>
        <p:sp>
          <p:nvSpPr>
            <p:cNvPr id="36" name="Rectangle 35"/>
            <p:cNvSpPr/>
            <p:nvPr/>
          </p:nvSpPr>
          <p:spPr>
            <a:xfrm>
              <a:off x="7691244" y="1905000"/>
              <a:ext cx="105916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139 - 119</a:t>
              </a:r>
              <a:endParaRPr lang="en-US" sz="1600" dirty="0">
                <a:solidFill>
                  <a:prstClr val="white"/>
                </a:solidFill>
              </a:endParaRPr>
            </a:p>
          </p:txBody>
        </p:sp>
        <p:sp>
          <p:nvSpPr>
            <p:cNvPr id="37" name="Rectangle 36"/>
            <p:cNvSpPr/>
            <p:nvPr/>
          </p:nvSpPr>
          <p:spPr>
            <a:xfrm>
              <a:off x="7099983" y="22860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prstClr val="white"/>
                </a:solidFill>
              </a:endParaRPr>
            </a:p>
          </p:txBody>
        </p:sp>
        <p:sp>
          <p:nvSpPr>
            <p:cNvPr id="38" name="Rectangle 37"/>
            <p:cNvSpPr/>
            <p:nvPr/>
          </p:nvSpPr>
          <p:spPr>
            <a:xfrm>
              <a:off x="7691244" y="2286000"/>
              <a:ext cx="8309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45 - 51</a:t>
              </a:r>
              <a:endParaRPr lang="en-US" sz="1600" dirty="0">
                <a:solidFill>
                  <a:prstClr val="white"/>
                </a:solidFill>
              </a:endParaRPr>
            </a:p>
          </p:txBody>
        </p:sp>
        <p:sp>
          <p:nvSpPr>
            <p:cNvPr id="39" name="Rectangle 38"/>
            <p:cNvSpPr/>
            <p:nvPr/>
          </p:nvSpPr>
          <p:spPr>
            <a:xfrm>
              <a:off x="6435789" y="2667000"/>
              <a:ext cx="133165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prstClr val="white"/>
                </a:solidFill>
              </a:endParaRPr>
            </a:p>
          </p:txBody>
        </p:sp>
        <p:sp>
          <p:nvSpPr>
            <p:cNvPr id="40" name="Rectangle 39"/>
            <p:cNvSpPr/>
            <p:nvPr/>
          </p:nvSpPr>
          <p:spPr>
            <a:xfrm>
              <a:off x="7691244" y="2667000"/>
              <a:ext cx="94507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117 - 97</a:t>
              </a:r>
              <a:endParaRPr lang="en-US" sz="1600" dirty="0">
                <a:solidFill>
                  <a:prstClr val="white"/>
                </a:solidFill>
              </a:endParaRPr>
            </a:p>
          </p:txBody>
        </p:sp>
      </p:gr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prstClr val="white">
                    <a:lumMod val="65000"/>
                    <a:lumOff val="35000"/>
                  </a:prstClr>
                </a:solidFill>
                <a:latin typeface="Helvetica Neue"/>
                <a:ea typeface="Helvetica Neue Light" charset="0"/>
                <a:cs typeface="Helvetica Neue"/>
                <a:sym typeface="Helvetica Neue Light" charset="0"/>
              </a:rPr>
              <a:t>BEFORE</a:t>
            </a:r>
            <a:endParaRPr lang="en-US" sz="3200" b="1" dirty="0">
              <a:solidFill>
                <a:prstClr val="white">
                  <a:lumMod val="65000"/>
                  <a:lumOff val="35000"/>
                </a:prst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28"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JUDY</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29" name="Rectangle 28"/>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30" name="Rectangle 29"/>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41" name="Group 40"/>
          <p:cNvGrpSpPr/>
          <p:nvPr/>
        </p:nvGrpSpPr>
        <p:grpSpPr>
          <a:xfrm>
            <a:off x="6477000" y="4572000"/>
            <a:ext cx="2466398" cy="1967756"/>
            <a:chOff x="6477000" y="4572000"/>
            <a:chExt cx="2466398" cy="1967756"/>
          </a:xfrm>
        </p:grpSpPr>
        <p:pic>
          <p:nvPicPr>
            <p:cNvPr id="42" name="Picture 41"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45" name="Picture 4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4182259979"/>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prstClr val="white">
                    <a:lumMod val="65000"/>
                    <a:lumOff val="35000"/>
                  </a:prstClr>
                </a:solidFill>
                <a:latin typeface="Helvetica Neue"/>
                <a:ea typeface="Helvetica Neue Light" charset="0"/>
                <a:cs typeface="Helvetica Neue"/>
                <a:sym typeface="Helvetica Neue Light" charset="0"/>
              </a:rPr>
              <a:t>BEFORE</a:t>
            </a:r>
            <a:endParaRPr lang="en-US" sz="3200" b="1" dirty="0">
              <a:solidFill>
                <a:prstClr val="white">
                  <a:lumMod val="65000"/>
                  <a:lumOff val="35000"/>
                </a:prst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TONY</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3" name="Group 51"/>
          <p:cNvGrpSpPr/>
          <p:nvPr/>
        </p:nvGrpSpPr>
        <p:grpSpPr>
          <a:xfrm>
            <a:off x="6440745" y="1154668"/>
            <a:ext cx="2537287" cy="2579132"/>
            <a:chOff x="6440745" y="1154668"/>
            <a:chExt cx="2537287" cy="2579132"/>
          </a:xfrm>
        </p:grpSpPr>
        <p:sp>
          <p:nvSpPr>
            <p:cNvPr id="13" name="Rectangle 12"/>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6" name="Rectangle 25"/>
            <p:cNvSpPr/>
            <p:nvPr/>
          </p:nvSpPr>
          <p:spPr>
            <a:xfrm>
              <a:off x="7677676"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51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solidFill>
                  <a:prstClr val="white"/>
                </a:solidFill>
              </a:endParaRPr>
            </a:p>
          </p:txBody>
        </p:sp>
        <p:sp>
          <p:nvSpPr>
            <p:cNvPr id="33" name="Rectangle 32"/>
            <p:cNvSpPr/>
            <p:nvPr/>
          </p:nvSpPr>
          <p:spPr>
            <a:xfrm>
              <a:off x="6521709" y="1524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prstClr val="white"/>
                </a:solidFill>
              </a:endParaRPr>
            </a:p>
          </p:txBody>
        </p:sp>
        <p:sp>
          <p:nvSpPr>
            <p:cNvPr id="34" name="Rectangle 33"/>
            <p:cNvSpPr/>
            <p:nvPr/>
          </p:nvSpPr>
          <p:spPr>
            <a:xfrm>
              <a:off x="7677676" y="1524000"/>
              <a:ext cx="105916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307 - 141</a:t>
              </a:r>
              <a:endParaRPr lang="en-US" sz="1600" dirty="0">
                <a:solidFill>
                  <a:prstClr val="white"/>
                </a:solidFill>
              </a:endParaRPr>
            </a:p>
          </p:txBody>
        </p:sp>
        <p:sp>
          <p:nvSpPr>
            <p:cNvPr id="35" name="Rectangle 34"/>
            <p:cNvSpPr/>
            <p:nvPr/>
          </p:nvSpPr>
          <p:spPr>
            <a:xfrm>
              <a:off x="7116784" y="19050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prstClr val="white"/>
                </a:solidFill>
              </a:endParaRPr>
            </a:p>
          </p:txBody>
        </p:sp>
        <p:sp>
          <p:nvSpPr>
            <p:cNvPr id="36" name="Rectangle 35"/>
            <p:cNvSpPr/>
            <p:nvPr/>
          </p:nvSpPr>
          <p:spPr>
            <a:xfrm>
              <a:off x="7677676" y="1905000"/>
              <a:ext cx="92845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UM - 83</a:t>
              </a:r>
              <a:endParaRPr lang="en-US" sz="1600" dirty="0">
                <a:solidFill>
                  <a:prstClr val="white"/>
                </a:solidFill>
              </a:endParaRPr>
            </a:p>
          </p:txBody>
        </p:sp>
        <p:sp>
          <p:nvSpPr>
            <p:cNvPr id="37" name="Rectangle 36"/>
            <p:cNvSpPr/>
            <p:nvPr/>
          </p:nvSpPr>
          <p:spPr>
            <a:xfrm>
              <a:off x="7086415" y="22860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prstClr val="white"/>
                </a:solidFill>
              </a:endParaRPr>
            </a:p>
          </p:txBody>
        </p:sp>
        <p:sp>
          <p:nvSpPr>
            <p:cNvPr id="38" name="Rectangle 37"/>
            <p:cNvSpPr/>
            <p:nvPr/>
          </p:nvSpPr>
          <p:spPr>
            <a:xfrm>
              <a:off x="7677676" y="2286000"/>
              <a:ext cx="8309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29 - 41</a:t>
              </a:r>
              <a:endParaRPr lang="en-US" sz="1600" dirty="0">
                <a:solidFill>
                  <a:prstClr val="white"/>
                </a:solidFill>
              </a:endParaRPr>
            </a:p>
          </p:txBody>
        </p:sp>
        <p:sp>
          <p:nvSpPr>
            <p:cNvPr id="39" name="Rectangle 38"/>
            <p:cNvSpPr/>
            <p:nvPr/>
          </p:nvSpPr>
          <p:spPr>
            <a:xfrm>
              <a:off x="6440745" y="2667000"/>
              <a:ext cx="133165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prstClr val="white"/>
                </a:solidFill>
              </a:endParaRPr>
            </a:p>
          </p:txBody>
        </p:sp>
        <p:sp>
          <p:nvSpPr>
            <p:cNvPr id="40" name="Rectangle 39"/>
            <p:cNvSpPr/>
            <p:nvPr/>
          </p:nvSpPr>
          <p:spPr>
            <a:xfrm>
              <a:off x="7677676" y="2667000"/>
              <a:ext cx="94507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931 - 84</a:t>
              </a:r>
              <a:endParaRPr lang="en-US" sz="1600" dirty="0">
                <a:solidFill>
                  <a:prstClr val="white"/>
                </a:solidFill>
              </a:endParaRPr>
            </a:p>
          </p:txBody>
        </p:sp>
        <p:sp>
          <p:nvSpPr>
            <p:cNvPr id="41" name="Rectangle 40"/>
            <p:cNvSpPr/>
            <p:nvPr/>
          </p:nvSpPr>
          <p:spPr>
            <a:xfrm>
              <a:off x="6633736" y="3017223"/>
              <a:ext cx="1118906"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Risk Ratio</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prstClr val="white"/>
                </a:solidFill>
              </a:endParaRPr>
            </a:p>
          </p:txBody>
        </p:sp>
        <p:sp>
          <p:nvSpPr>
            <p:cNvPr id="42" name="Rectangle 41"/>
            <p:cNvSpPr/>
            <p:nvPr/>
          </p:nvSpPr>
          <p:spPr>
            <a:xfrm>
              <a:off x="7677676" y="3048000"/>
              <a:ext cx="979755" cy="307777"/>
            </a:xfrm>
            <a:prstGeom prst="rect">
              <a:avLst/>
            </a:prstGeom>
          </p:spPr>
          <p:txBody>
            <a:bodyPr wrap="none">
              <a:spAutoFit/>
            </a:bodyPr>
            <a:lstStyle/>
            <a:p>
              <a:r>
                <a:rPr lang="en-US" altLang="en-US" sz="1400" dirty="0" smtClean="0">
                  <a:solidFill>
                    <a:srgbClr val="E6E6E6"/>
                  </a:solidFill>
                  <a:latin typeface="Helvetica Neue Light" charset="0"/>
                  <a:ea typeface="Helvetica Neue Light" charset="0"/>
                  <a:cs typeface="Helvetica Neue Light" charset="0"/>
                  <a:sym typeface="Helvetica Neue Light" charset="0"/>
                </a:rPr>
                <a:t>10.6 – 3.4</a:t>
              </a:r>
              <a:endParaRPr lang="en-US" sz="1400" dirty="0">
                <a:solidFill>
                  <a:prstClr val="white"/>
                </a:solidFill>
              </a:endParaRPr>
            </a:p>
          </p:txBody>
        </p:sp>
        <p:sp>
          <p:nvSpPr>
            <p:cNvPr id="50" name="Rectangle 49"/>
            <p:cNvSpPr/>
            <p:nvPr/>
          </p:nvSpPr>
          <p:spPr>
            <a:xfrm>
              <a:off x="6912364" y="3395246"/>
              <a:ext cx="840278"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HbA1C</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prstClr val="white"/>
                </a:solidFill>
              </a:endParaRPr>
            </a:p>
          </p:txBody>
        </p:sp>
        <p:sp>
          <p:nvSpPr>
            <p:cNvPr id="51" name="Rectangle 50"/>
            <p:cNvSpPr/>
            <p:nvPr/>
          </p:nvSpPr>
          <p:spPr>
            <a:xfrm>
              <a:off x="7677676" y="3426023"/>
              <a:ext cx="873367" cy="307777"/>
            </a:xfrm>
            <a:prstGeom prst="rect">
              <a:avLst/>
            </a:prstGeom>
          </p:spPr>
          <p:txBody>
            <a:bodyPr wrap="none">
              <a:spAutoFit/>
            </a:bodyPr>
            <a:lstStyle/>
            <a:p>
              <a:r>
                <a:rPr lang="en-US" altLang="en-US" sz="1400" dirty="0" smtClean="0">
                  <a:solidFill>
                    <a:srgbClr val="E6E6E6"/>
                  </a:solidFill>
                  <a:latin typeface="Helvetica Neue Light" charset="0"/>
                  <a:ea typeface="Helvetica Neue Light" charset="0"/>
                  <a:cs typeface="Helvetica Neue Light" charset="0"/>
                  <a:sym typeface="Helvetica Neue Light" charset="0"/>
                </a:rPr>
                <a:t>7.5 – 6.5</a:t>
              </a:r>
              <a:endParaRPr lang="en-US" sz="1400" dirty="0">
                <a:solidFill>
                  <a:prstClr val="white"/>
                </a:solidFill>
              </a:endParaRPr>
            </a:p>
          </p:txBody>
        </p:sp>
      </p:grpSp>
      <p:grpSp>
        <p:nvGrpSpPr>
          <p:cNvPr id="45" name="Group 44"/>
          <p:cNvGrpSpPr/>
          <p:nvPr/>
        </p:nvGrpSpPr>
        <p:grpSpPr>
          <a:xfrm>
            <a:off x="6477000" y="4572000"/>
            <a:ext cx="2466398" cy="1967756"/>
            <a:chOff x="6477000" y="4572000"/>
            <a:chExt cx="2466398" cy="1967756"/>
          </a:xfrm>
        </p:grpSpPr>
        <p:pic>
          <p:nvPicPr>
            <p:cNvPr id="46" name="Picture 45"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52" name="Picture 5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300784986"/>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2" name="Group 8"/>
          <p:cNvGrpSpPr>
            <a:grpSpLocks/>
          </p:cNvGrpSpPr>
          <p:nvPr/>
        </p:nvGrpSpPr>
        <p:grpSpPr bwMode="auto">
          <a:xfrm>
            <a:off x="6705600" y="4908160"/>
            <a:ext cx="1908522" cy="1111640"/>
            <a:chOff x="0" y="-287"/>
            <a:chExt cx="2486" cy="1448"/>
          </a:xfrm>
        </p:grpSpPr>
        <p:pic>
          <p:nvPicPr>
            <p:cNvPr id="16"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
              <a:ext cx="1000"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7"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 y="-287"/>
              <a:ext cx="2136" cy="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pic>
        <p:nvPicPr>
          <p:cNvPr id="18" name="Picture 1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ヒラギノ角ゴ ProN W6" charset="0"/>
                <a:cs typeface="Helvetica Neue Thin"/>
                <a:sym typeface="Helvetica Neue Bold Condensed" charset="0"/>
              </a:rPr>
              <a:t>TANNA</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382" y="756006"/>
            <a:ext cx="2244035" cy="5114897"/>
          </a:xfrm>
          <a:prstGeom prst="rect">
            <a:avLst/>
          </a:prstGeom>
          <a:ln w="63500">
            <a:solidFill>
              <a:schemeClr val="bg1"/>
            </a:solidFill>
          </a:ln>
        </p:spPr>
      </p:pic>
      <p:grpSp>
        <p:nvGrpSpPr>
          <p:cNvPr id="19" name="Group 18"/>
          <p:cNvGrpSpPr/>
          <p:nvPr/>
        </p:nvGrpSpPr>
        <p:grpSpPr>
          <a:xfrm>
            <a:off x="6355648" y="1295400"/>
            <a:ext cx="2639065" cy="1969532"/>
            <a:chOff x="6521709" y="1154668"/>
            <a:chExt cx="2639065" cy="1969532"/>
          </a:xfrm>
        </p:grpSpPr>
        <p:sp>
          <p:nvSpPr>
            <p:cNvPr id="20" name="Rectangle 19"/>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1" name="Rectangle 20"/>
            <p:cNvSpPr/>
            <p:nvPr/>
          </p:nvSpPr>
          <p:spPr>
            <a:xfrm>
              <a:off x="7677676" y="1154668"/>
              <a:ext cx="148309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20.4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solidFill>
                  <a:srgbClr val="000000"/>
                </a:solidFill>
              </a:endParaRPr>
            </a:p>
          </p:txBody>
        </p:sp>
        <p:sp>
          <p:nvSpPr>
            <p:cNvPr id="22" name="Rectangle 21"/>
            <p:cNvSpPr/>
            <p:nvPr/>
          </p:nvSpPr>
          <p:spPr>
            <a:xfrm>
              <a:off x="6972955" y="1566446"/>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23" name="Rectangle 22"/>
            <p:cNvSpPr/>
            <p:nvPr/>
          </p:nvSpPr>
          <p:spPr>
            <a:xfrm>
              <a:off x="7677676" y="1566446"/>
              <a:ext cx="11196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5.5”</a:t>
              </a:r>
              <a:endParaRPr lang="en-US" sz="1600" dirty="0">
                <a:solidFill>
                  <a:srgbClr val="000000"/>
                </a:solidFill>
              </a:endParaRPr>
            </a:p>
          </p:txBody>
        </p:sp>
        <p:sp>
          <p:nvSpPr>
            <p:cNvPr id="24" name="Rectangle 23"/>
            <p:cNvSpPr/>
            <p:nvPr/>
          </p:nvSpPr>
          <p:spPr>
            <a:xfrm>
              <a:off x="6521709" y="2404646"/>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25" name="Rectangle 24"/>
            <p:cNvSpPr/>
            <p:nvPr/>
          </p:nvSpPr>
          <p:spPr>
            <a:xfrm>
              <a:off x="7677676" y="2404646"/>
              <a:ext cx="10518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179 - 147</a:t>
              </a:r>
              <a:endParaRPr lang="en-US" sz="1600" dirty="0">
                <a:solidFill>
                  <a:srgbClr val="000000"/>
                </a:solidFill>
              </a:endParaRPr>
            </a:p>
          </p:txBody>
        </p:sp>
        <p:sp>
          <p:nvSpPr>
            <p:cNvPr id="26" name="Rectangle 25"/>
            <p:cNvSpPr/>
            <p:nvPr/>
          </p:nvSpPr>
          <p:spPr>
            <a:xfrm>
              <a:off x="6852667" y="2785646"/>
              <a:ext cx="901209"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HbA1c:</a:t>
              </a:r>
              <a:endParaRPr lang="en-US" sz="1600" dirty="0">
                <a:solidFill>
                  <a:srgbClr val="000000"/>
                </a:solidFill>
              </a:endParaRPr>
            </a:p>
          </p:txBody>
        </p:sp>
        <p:sp>
          <p:nvSpPr>
            <p:cNvPr id="27" name="Rectangle 26"/>
            <p:cNvSpPr/>
            <p:nvPr/>
          </p:nvSpPr>
          <p:spPr>
            <a:xfrm>
              <a:off x="7677676" y="2785646"/>
              <a:ext cx="9845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5.6 – 5.2</a:t>
              </a:r>
              <a:endParaRPr lang="en-US" sz="1600" dirty="0">
                <a:solidFill>
                  <a:srgbClr val="000000"/>
                </a:solidFill>
              </a:endParaRPr>
            </a:p>
          </p:txBody>
        </p:sp>
        <p:sp>
          <p:nvSpPr>
            <p:cNvPr id="32" name="Rectangle 31"/>
            <p:cNvSpPr/>
            <p:nvPr/>
          </p:nvSpPr>
          <p:spPr>
            <a:xfrm>
              <a:off x="6641788" y="2023646"/>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33" name="Rectangle 32"/>
            <p:cNvSpPr/>
            <p:nvPr/>
          </p:nvSpPr>
          <p:spPr>
            <a:xfrm>
              <a:off x="7696200" y="2023646"/>
              <a:ext cx="92845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7% pts. </a:t>
              </a:r>
              <a:endParaRPr lang="en-US" sz="1600" dirty="0">
                <a:solidFill>
                  <a:srgbClr val="000000"/>
                </a:solidFill>
              </a:endParaRPr>
            </a:p>
          </p:txBody>
        </p:sp>
      </p:grpSp>
      <p:pic>
        <p:nvPicPr>
          <p:cNvPr id="34" name="Picture 33"/>
          <p:cNvPicPr>
            <a:picLocks noChangeAspect="1"/>
          </p:cNvPicPr>
          <p:nvPr/>
        </p:nvPicPr>
        <p:blipFill rotWithShape="1">
          <a:blip r:embed="rId7" cstate="print">
            <a:extLst>
              <a:ext uri="{28A0092B-C50C-407E-A947-70E740481C1C}">
                <a14:useLocalDpi xmlns:a14="http://schemas.microsoft.com/office/drawing/2010/main" val="0"/>
              </a:ext>
            </a:extLst>
          </a:blip>
          <a:srcRect l="33929" t="28095" r="46428" b="21588"/>
          <a:stretch/>
        </p:blipFill>
        <p:spPr>
          <a:xfrm>
            <a:off x="3336481" y="731104"/>
            <a:ext cx="2673465" cy="5136296"/>
          </a:xfrm>
          <a:prstGeom prst="rect">
            <a:avLst/>
          </a:prstGeom>
          <a:ln w="66675">
            <a:solidFill>
              <a:schemeClr val="bg1"/>
            </a:solidFill>
          </a:ln>
        </p:spPr>
      </p:pic>
    </p:spTree>
    <p:extLst>
      <p:ext uri="{BB962C8B-B14F-4D97-AF65-F5344CB8AC3E}">
        <p14:creationId xmlns:p14="http://schemas.microsoft.com/office/powerpoint/2010/main" val="631317657"/>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prstClr val="white">
                    <a:lumMod val="65000"/>
                    <a:lumOff val="35000"/>
                  </a:prstClr>
                </a:solidFill>
                <a:latin typeface="Helvetica Neue"/>
                <a:ea typeface="Helvetica Neue Light" charset="0"/>
                <a:cs typeface="Helvetica Neue"/>
                <a:sym typeface="Helvetica Neue Light" charset="0"/>
              </a:rPr>
              <a:t>BEFORE</a:t>
            </a:r>
            <a:endParaRPr lang="en-US" sz="3200" b="1" dirty="0">
              <a:solidFill>
                <a:prstClr val="white">
                  <a:lumMod val="65000"/>
                  <a:lumOff val="35000"/>
                </a:prst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KELLY</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3" name="Group 51"/>
          <p:cNvGrpSpPr/>
          <p:nvPr/>
        </p:nvGrpSpPr>
        <p:grpSpPr>
          <a:xfrm>
            <a:off x="6440745" y="1154668"/>
            <a:ext cx="2537287" cy="2231886"/>
            <a:chOff x="6440745" y="1154668"/>
            <a:chExt cx="2537287" cy="2231886"/>
          </a:xfrm>
        </p:grpSpPr>
        <p:sp>
          <p:nvSpPr>
            <p:cNvPr id="13" name="Rectangle 12"/>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6" name="Rectangle 25"/>
            <p:cNvSpPr/>
            <p:nvPr/>
          </p:nvSpPr>
          <p:spPr>
            <a:xfrm>
              <a:off x="7677676"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20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solidFill>
                  <a:prstClr val="white"/>
                </a:solidFill>
              </a:endParaRPr>
            </a:p>
          </p:txBody>
        </p:sp>
        <p:sp>
          <p:nvSpPr>
            <p:cNvPr id="29" name="Rectangle 28"/>
            <p:cNvSpPr/>
            <p:nvPr/>
          </p:nvSpPr>
          <p:spPr>
            <a:xfrm>
              <a:off x="6972955" y="1524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prstClr val="white"/>
                </a:solidFill>
              </a:endParaRPr>
            </a:p>
          </p:txBody>
        </p:sp>
        <p:sp>
          <p:nvSpPr>
            <p:cNvPr id="30" name="Rectangle 29"/>
            <p:cNvSpPr/>
            <p:nvPr/>
          </p:nvSpPr>
          <p:spPr>
            <a:xfrm>
              <a:off x="7677676" y="1524000"/>
              <a:ext cx="94856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a:t>
              </a:r>
              <a:endParaRPr lang="en-US" sz="1600" dirty="0">
                <a:solidFill>
                  <a:prstClr val="white"/>
                </a:solidFill>
              </a:endParaRPr>
            </a:p>
          </p:txBody>
        </p:sp>
        <p:sp>
          <p:nvSpPr>
            <p:cNvPr id="33" name="Rectangle 32"/>
            <p:cNvSpPr/>
            <p:nvPr/>
          </p:nvSpPr>
          <p:spPr>
            <a:xfrm>
              <a:off x="6521709"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prstClr val="white"/>
                </a:solidFill>
              </a:endParaRPr>
            </a:p>
          </p:txBody>
        </p:sp>
        <p:sp>
          <p:nvSpPr>
            <p:cNvPr id="34" name="Rectangle 33"/>
            <p:cNvSpPr/>
            <p:nvPr/>
          </p:nvSpPr>
          <p:spPr>
            <a:xfrm>
              <a:off x="7677676" y="2667000"/>
              <a:ext cx="116913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15%</a:t>
              </a:r>
              <a:endParaRPr lang="en-US" sz="1600" dirty="0">
                <a:solidFill>
                  <a:prstClr val="white"/>
                </a:solidFill>
              </a:endParaRPr>
            </a:p>
          </p:txBody>
        </p:sp>
        <p:sp>
          <p:nvSpPr>
            <p:cNvPr id="35" name="Rectangle 34"/>
            <p:cNvSpPr/>
            <p:nvPr/>
          </p:nvSpPr>
          <p:spPr>
            <a:xfrm>
              <a:off x="7006807" y="1905000"/>
              <a:ext cx="747069"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Neck:</a:t>
              </a:r>
              <a:endParaRPr lang="en-US" sz="1600" dirty="0">
                <a:solidFill>
                  <a:prstClr val="white"/>
                </a:solidFill>
              </a:endParaRPr>
            </a:p>
          </p:txBody>
        </p:sp>
        <p:sp>
          <p:nvSpPr>
            <p:cNvPr id="36" name="Rectangle 35"/>
            <p:cNvSpPr/>
            <p:nvPr/>
          </p:nvSpPr>
          <p:spPr>
            <a:xfrm>
              <a:off x="7677676" y="1905000"/>
              <a:ext cx="94856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2”</a:t>
              </a:r>
              <a:endParaRPr lang="en-US" sz="1600" dirty="0">
                <a:solidFill>
                  <a:prstClr val="white"/>
                </a:solidFill>
              </a:endParaRPr>
            </a:p>
          </p:txBody>
        </p:sp>
        <p:sp>
          <p:nvSpPr>
            <p:cNvPr id="37" name="Rectangle 36"/>
            <p:cNvSpPr/>
            <p:nvPr/>
          </p:nvSpPr>
          <p:spPr>
            <a:xfrm>
              <a:off x="6641788" y="2286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prstClr val="white"/>
                </a:solidFill>
              </a:endParaRPr>
            </a:p>
          </p:txBody>
        </p:sp>
        <p:sp>
          <p:nvSpPr>
            <p:cNvPr id="38" name="Rectangle 37"/>
            <p:cNvSpPr/>
            <p:nvPr/>
          </p:nvSpPr>
          <p:spPr>
            <a:xfrm>
              <a:off x="7677676" y="2286000"/>
              <a:ext cx="116913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10%</a:t>
              </a:r>
              <a:endParaRPr lang="en-US" sz="1600" dirty="0">
                <a:solidFill>
                  <a:prstClr val="white"/>
                </a:solidFill>
              </a:endParaRPr>
            </a:p>
          </p:txBody>
        </p:sp>
        <p:sp>
          <p:nvSpPr>
            <p:cNvPr id="39" name="Rectangle 38"/>
            <p:cNvSpPr/>
            <p:nvPr/>
          </p:nvSpPr>
          <p:spPr>
            <a:xfrm>
              <a:off x="6440745" y="3048000"/>
              <a:ext cx="133165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prstClr val="white"/>
                </a:solidFill>
              </a:endParaRPr>
            </a:p>
          </p:txBody>
        </p:sp>
        <p:sp>
          <p:nvSpPr>
            <p:cNvPr id="40" name="Rectangle 39"/>
            <p:cNvSpPr/>
            <p:nvPr/>
          </p:nvSpPr>
          <p:spPr>
            <a:xfrm>
              <a:off x="7677676" y="3048000"/>
              <a:ext cx="116913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15%</a:t>
              </a:r>
              <a:endParaRPr lang="en-US" sz="1600" dirty="0">
                <a:solidFill>
                  <a:prstClr val="white"/>
                </a:solidFill>
              </a:endParaRPr>
            </a:p>
          </p:txBody>
        </p:sp>
      </p:grpSp>
      <p:grpSp>
        <p:nvGrpSpPr>
          <p:cNvPr id="31" name="Group 30"/>
          <p:cNvGrpSpPr/>
          <p:nvPr/>
        </p:nvGrpSpPr>
        <p:grpSpPr>
          <a:xfrm>
            <a:off x="6477000" y="4572000"/>
            <a:ext cx="2466398" cy="1967756"/>
            <a:chOff x="6477000" y="4572000"/>
            <a:chExt cx="2466398" cy="1967756"/>
          </a:xfrm>
        </p:grpSpPr>
        <p:pic>
          <p:nvPicPr>
            <p:cNvPr id="32" name="Picture 31"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41" name="Picture 4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4028515378"/>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grpSp>
        <p:nvGrpSpPr>
          <p:cNvPr id="33" name="Group 32"/>
          <p:cNvGrpSpPr/>
          <p:nvPr/>
        </p:nvGrpSpPr>
        <p:grpSpPr>
          <a:xfrm>
            <a:off x="6641788" y="1154668"/>
            <a:ext cx="2336244" cy="2689086"/>
            <a:chOff x="6641788" y="1154668"/>
            <a:chExt cx="2336244" cy="2689086"/>
          </a:xfrm>
        </p:grpSpPr>
        <p:sp>
          <p:nvSpPr>
            <p:cNvPr id="13" name="Rectangle 12"/>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6" name="Rectangle 25"/>
            <p:cNvSpPr/>
            <p:nvPr/>
          </p:nvSpPr>
          <p:spPr>
            <a:xfrm>
              <a:off x="7677676"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25 </a:t>
              </a:r>
              <a:r>
                <a:rPr lang="en-US" altLang="en-US" sz="1600" dirty="0" err="1">
                  <a:solidFill>
                    <a:srgbClr val="E6E6E6"/>
                  </a:solidFill>
                  <a:latin typeface="Helvetica Neue Light" charset="0"/>
                  <a:ea typeface="Helvetica Neue Light" charset="0"/>
                  <a:cs typeface="Helvetica Neue Light" charset="0"/>
                  <a:sym typeface="Helvetica Neue Light" charset="0"/>
                </a:rPr>
                <a:t>lbs</a:t>
              </a:r>
              <a:endParaRPr lang="en-US" sz="1600" dirty="0">
                <a:solidFill>
                  <a:prstClr val="white"/>
                </a:solidFill>
              </a:endParaRPr>
            </a:p>
          </p:txBody>
        </p:sp>
        <p:sp>
          <p:nvSpPr>
            <p:cNvPr id="27" name="Rectangle 26"/>
            <p:cNvSpPr/>
            <p:nvPr/>
          </p:nvSpPr>
          <p:spPr>
            <a:xfrm>
              <a:off x="6641788"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prstClr val="white"/>
                </a:solidFill>
              </a:endParaRPr>
            </a:p>
          </p:txBody>
        </p:sp>
        <p:sp>
          <p:nvSpPr>
            <p:cNvPr id="28" name="Rectangle 27"/>
            <p:cNvSpPr/>
            <p:nvPr/>
          </p:nvSpPr>
          <p:spPr>
            <a:xfrm>
              <a:off x="7677676" y="1524000"/>
              <a:ext cx="116913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18%</a:t>
              </a:r>
              <a:endParaRPr lang="en-US" sz="1600" dirty="0">
                <a:solidFill>
                  <a:prstClr val="white"/>
                </a:solidFill>
              </a:endParaRPr>
            </a:p>
          </p:txBody>
        </p:sp>
        <p:sp>
          <p:nvSpPr>
            <p:cNvPr id="29" name="Rectangle 28"/>
            <p:cNvSpPr/>
            <p:nvPr/>
          </p:nvSpPr>
          <p:spPr>
            <a:xfrm>
              <a:off x="6972955"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prstClr val="white"/>
                </a:solidFill>
              </a:endParaRPr>
            </a:p>
          </p:txBody>
        </p:sp>
        <p:sp>
          <p:nvSpPr>
            <p:cNvPr id="30" name="Rectangle 29"/>
            <p:cNvSpPr/>
            <p:nvPr/>
          </p:nvSpPr>
          <p:spPr>
            <a:xfrm>
              <a:off x="7677676" y="1905000"/>
              <a:ext cx="94856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3”</a:t>
              </a:r>
              <a:endParaRPr lang="en-US" sz="1600" dirty="0">
                <a:solidFill>
                  <a:prstClr val="white"/>
                </a:solidFill>
              </a:endParaRPr>
            </a:p>
          </p:txBody>
        </p:sp>
        <p:sp>
          <p:nvSpPr>
            <p:cNvPr id="31" name="Rectangle 30"/>
            <p:cNvSpPr/>
            <p:nvPr/>
          </p:nvSpPr>
          <p:spPr>
            <a:xfrm>
              <a:off x="7071644"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prstClr val="white"/>
                </a:solidFill>
              </a:endParaRPr>
            </a:p>
          </p:txBody>
        </p:sp>
        <p:sp>
          <p:nvSpPr>
            <p:cNvPr id="32" name="Rectangle 31"/>
            <p:cNvSpPr/>
            <p:nvPr/>
          </p:nvSpPr>
          <p:spPr>
            <a:xfrm>
              <a:off x="7677676" y="2286000"/>
              <a:ext cx="11196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4.5”</a:t>
              </a:r>
              <a:endParaRPr lang="en-US" sz="1600" dirty="0">
                <a:solidFill>
                  <a:prstClr val="white"/>
                </a:solidFill>
              </a:endParaRPr>
            </a:p>
          </p:txBody>
        </p:sp>
        <p:sp>
          <p:nvSpPr>
            <p:cNvPr id="35" name="Rectangle 34"/>
            <p:cNvSpPr/>
            <p:nvPr/>
          </p:nvSpPr>
          <p:spPr>
            <a:xfrm>
              <a:off x="7116784" y="27432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prstClr val="white"/>
                </a:solidFill>
              </a:endParaRPr>
            </a:p>
          </p:txBody>
        </p:sp>
        <p:sp>
          <p:nvSpPr>
            <p:cNvPr id="36" name="Rectangle 35"/>
            <p:cNvSpPr/>
            <p:nvPr/>
          </p:nvSpPr>
          <p:spPr>
            <a:xfrm>
              <a:off x="7677676" y="2743200"/>
              <a:ext cx="94507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109 - 85</a:t>
              </a:r>
              <a:endParaRPr lang="en-US" sz="1600" dirty="0">
                <a:solidFill>
                  <a:prstClr val="white"/>
                </a:solidFill>
              </a:endParaRPr>
            </a:p>
          </p:txBody>
        </p:sp>
        <p:sp>
          <p:nvSpPr>
            <p:cNvPr id="37" name="Rectangle 36"/>
            <p:cNvSpPr/>
            <p:nvPr/>
          </p:nvSpPr>
          <p:spPr>
            <a:xfrm>
              <a:off x="7086415" y="31242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prstClr val="white"/>
                </a:solidFill>
              </a:endParaRPr>
            </a:p>
          </p:txBody>
        </p:sp>
        <p:sp>
          <p:nvSpPr>
            <p:cNvPr id="38" name="Rectangle 37"/>
            <p:cNvSpPr/>
            <p:nvPr/>
          </p:nvSpPr>
          <p:spPr>
            <a:xfrm>
              <a:off x="7677676" y="3124200"/>
              <a:ext cx="8386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67 - 94</a:t>
              </a:r>
              <a:endParaRPr lang="en-US" sz="1600" dirty="0">
                <a:solidFill>
                  <a:prstClr val="white"/>
                </a:solidFill>
              </a:endParaRPr>
            </a:p>
          </p:txBody>
        </p:sp>
        <p:sp>
          <p:nvSpPr>
            <p:cNvPr id="39" name="Rectangle 38"/>
            <p:cNvSpPr/>
            <p:nvPr/>
          </p:nvSpPr>
          <p:spPr>
            <a:xfrm>
              <a:off x="6932122" y="3505200"/>
              <a:ext cx="840278"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HbA1C</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prstClr val="white"/>
                </a:solidFill>
              </a:endParaRPr>
            </a:p>
          </p:txBody>
        </p:sp>
        <p:sp>
          <p:nvSpPr>
            <p:cNvPr id="40" name="Rectangle 39"/>
            <p:cNvSpPr/>
            <p:nvPr/>
          </p:nvSpPr>
          <p:spPr>
            <a:xfrm>
              <a:off x="7677676" y="3505200"/>
              <a:ext cx="97175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5.8 – 5.6</a:t>
              </a:r>
              <a:endParaRPr lang="en-US" sz="1600" dirty="0">
                <a:solidFill>
                  <a:prstClr val="white"/>
                </a:solidFill>
              </a:endParaRPr>
            </a:p>
          </p:txBody>
        </p:sp>
      </p:gr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prstClr val="white">
                    <a:lumMod val="65000"/>
                    <a:lumOff val="35000"/>
                  </a:prstClr>
                </a:solidFill>
                <a:latin typeface="Helvetica Neue"/>
                <a:ea typeface="Helvetica Neue Light" charset="0"/>
                <a:cs typeface="Helvetica Neue"/>
                <a:sym typeface="Helvetica Neue Light" charset="0"/>
              </a:rPr>
              <a:t>BEFORE</a:t>
            </a:r>
            <a:endParaRPr lang="en-US" sz="3200" b="1" dirty="0">
              <a:solidFill>
                <a:prstClr val="white">
                  <a:lumMod val="65000"/>
                  <a:lumOff val="35000"/>
                </a:prst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3600" dirty="0" smtClean="0">
                <a:solidFill>
                  <a:srgbClr val="E6E6E6"/>
                </a:solidFill>
                <a:latin typeface="Helvetica Neue Thin"/>
                <a:ea typeface="Helvetica Neue Bold Condensed" charset="0"/>
                <a:cs typeface="Helvetica Neue Thin"/>
                <a:sym typeface="Helvetica Neue Bold Condensed" charset="0"/>
              </a:rPr>
              <a:t>MARIANNE</a:t>
            </a:r>
            <a:endParaRPr lang="en-US" altLang="en-US" sz="36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34" name="Group 33"/>
          <p:cNvGrpSpPr/>
          <p:nvPr/>
        </p:nvGrpSpPr>
        <p:grpSpPr>
          <a:xfrm>
            <a:off x="6477000" y="4572000"/>
            <a:ext cx="2466398" cy="1967756"/>
            <a:chOff x="6477000" y="4572000"/>
            <a:chExt cx="2466398" cy="1967756"/>
          </a:xfrm>
        </p:grpSpPr>
        <p:pic>
          <p:nvPicPr>
            <p:cNvPr id="41" name="Picture 40"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42" name="Picture 4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2307229954"/>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grpSp>
        <p:nvGrpSpPr>
          <p:cNvPr id="33" name="Group 32"/>
          <p:cNvGrpSpPr/>
          <p:nvPr/>
        </p:nvGrpSpPr>
        <p:grpSpPr>
          <a:xfrm>
            <a:off x="6641788" y="1154668"/>
            <a:ext cx="2336244" cy="1469886"/>
            <a:chOff x="6641788" y="1154668"/>
            <a:chExt cx="2336244" cy="1469886"/>
          </a:xfrm>
        </p:grpSpPr>
        <p:sp>
          <p:nvSpPr>
            <p:cNvPr id="13" name="Rectangle 12"/>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6" name="Rectangle 25"/>
            <p:cNvSpPr/>
            <p:nvPr/>
          </p:nvSpPr>
          <p:spPr>
            <a:xfrm>
              <a:off x="7677676"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53 </a:t>
              </a:r>
              <a:r>
                <a:rPr lang="en-US" altLang="en-US" sz="1600" dirty="0" err="1">
                  <a:solidFill>
                    <a:srgbClr val="E6E6E6"/>
                  </a:solidFill>
                  <a:latin typeface="Helvetica Neue Light" charset="0"/>
                  <a:ea typeface="Helvetica Neue Light" charset="0"/>
                  <a:cs typeface="Helvetica Neue Light" charset="0"/>
                  <a:sym typeface="Helvetica Neue Light" charset="0"/>
                </a:rPr>
                <a:t>lbs</a:t>
              </a:r>
              <a:endParaRPr lang="en-US" sz="1600" dirty="0">
                <a:solidFill>
                  <a:prstClr val="white"/>
                </a:solidFill>
              </a:endParaRPr>
            </a:p>
          </p:txBody>
        </p:sp>
        <p:sp>
          <p:nvSpPr>
            <p:cNvPr id="27" name="Rectangle 26"/>
            <p:cNvSpPr/>
            <p:nvPr/>
          </p:nvSpPr>
          <p:spPr>
            <a:xfrm>
              <a:off x="6641788"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prstClr val="white"/>
                </a:solidFill>
              </a:endParaRPr>
            </a:p>
          </p:txBody>
        </p:sp>
        <p:sp>
          <p:nvSpPr>
            <p:cNvPr id="28" name="Rectangle 27"/>
            <p:cNvSpPr/>
            <p:nvPr/>
          </p:nvSpPr>
          <p:spPr>
            <a:xfrm>
              <a:off x="7677676" y="1524000"/>
              <a:ext cx="105505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9%</a:t>
              </a:r>
              <a:endParaRPr lang="en-US" sz="1600" dirty="0">
                <a:solidFill>
                  <a:prstClr val="white"/>
                </a:solidFill>
              </a:endParaRPr>
            </a:p>
          </p:txBody>
        </p:sp>
        <p:sp>
          <p:nvSpPr>
            <p:cNvPr id="29" name="Rectangle 28"/>
            <p:cNvSpPr/>
            <p:nvPr/>
          </p:nvSpPr>
          <p:spPr>
            <a:xfrm>
              <a:off x="6972955"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prstClr val="white"/>
                </a:solidFill>
              </a:endParaRPr>
            </a:p>
          </p:txBody>
        </p:sp>
        <p:sp>
          <p:nvSpPr>
            <p:cNvPr id="30" name="Rectangle 29"/>
            <p:cNvSpPr/>
            <p:nvPr/>
          </p:nvSpPr>
          <p:spPr>
            <a:xfrm>
              <a:off x="7677676" y="1905000"/>
              <a:ext cx="94856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9”</a:t>
              </a:r>
              <a:endParaRPr lang="en-US" sz="1600" dirty="0">
                <a:solidFill>
                  <a:prstClr val="white"/>
                </a:solidFill>
              </a:endParaRPr>
            </a:p>
          </p:txBody>
        </p:sp>
        <p:sp>
          <p:nvSpPr>
            <p:cNvPr id="31" name="Rectangle 30"/>
            <p:cNvSpPr/>
            <p:nvPr/>
          </p:nvSpPr>
          <p:spPr>
            <a:xfrm>
              <a:off x="7006807" y="2286000"/>
              <a:ext cx="747069"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Neck:</a:t>
              </a:r>
              <a:endParaRPr lang="en-US" sz="1600" dirty="0">
                <a:solidFill>
                  <a:prstClr val="white"/>
                </a:solidFill>
              </a:endParaRPr>
            </a:p>
          </p:txBody>
        </p:sp>
        <p:sp>
          <p:nvSpPr>
            <p:cNvPr id="32" name="Rectangle 31"/>
            <p:cNvSpPr/>
            <p:nvPr/>
          </p:nvSpPr>
          <p:spPr>
            <a:xfrm>
              <a:off x="7677676" y="2286000"/>
              <a:ext cx="94856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3”</a:t>
              </a:r>
              <a:endParaRPr lang="en-US" sz="1600" dirty="0">
                <a:solidFill>
                  <a:prstClr val="white"/>
                </a:solidFill>
              </a:endParaRPr>
            </a:p>
          </p:txBody>
        </p:sp>
      </p:gr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prstClr val="white">
                    <a:lumMod val="65000"/>
                    <a:lumOff val="35000"/>
                  </a:prstClr>
                </a:solidFill>
                <a:latin typeface="Helvetica Neue"/>
                <a:ea typeface="Helvetica Neue Light" charset="0"/>
                <a:cs typeface="Helvetica Neue"/>
                <a:sym typeface="Helvetica Neue Light" charset="0"/>
              </a:rPr>
              <a:t>BEFORE</a:t>
            </a:r>
            <a:endParaRPr lang="en-US" sz="3200" b="1" dirty="0">
              <a:solidFill>
                <a:prstClr val="white">
                  <a:lumMod val="65000"/>
                  <a:lumOff val="35000"/>
                </a:prst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JUSTIN</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34" name="Group 33"/>
          <p:cNvGrpSpPr/>
          <p:nvPr/>
        </p:nvGrpSpPr>
        <p:grpSpPr>
          <a:xfrm>
            <a:off x="6477000" y="4572000"/>
            <a:ext cx="2466398" cy="1967756"/>
            <a:chOff x="6477000" y="4572000"/>
            <a:chExt cx="2466398" cy="1967756"/>
          </a:xfrm>
        </p:grpSpPr>
        <p:pic>
          <p:nvPicPr>
            <p:cNvPr id="35" name="Picture 34"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36" name="Picture 3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1803883404"/>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RANDEE</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3" name="Group 32"/>
          <p:cNvGrpSpPr/>
          <p:nvPr/>
        </p:nvGrpSpPr>
        <p:grpSpPr>
          <a:xfrm>
            <a:off x="6477000" y="4572000"/>
            <a:ext cx="2466398" cy="1967756"/>
            <a:chOff x="6477000" y="4572000"/>
            <a:chExt cx="2466398" cy="1967756"/>
          </a:xfrm>
        </p:grpSpPr>
        <p:pic>
          <p:nvPicPr>
            <p:cNvPr id="34" name="Picture 33"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35" name="Picture 3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36" name="Picture 35"/>
          <p:cNvPicPr>
            <a:picLocks noChangeAspect="1"/>
          </p:cNvPicPr>
          <p:nvPr/>
        </p:nvPicPr>
        <p:blipFill rotWithShape="1">
          <a:blip r:embed="rId5" cstate="print">
            <a:extLst>
              <a:ext uri="{28A0092B-C50C-407E-A947-70E740481C1C}">
                <a14:useLocalDpi xmlns:a14="http://schemas.microsoft.com/office/drawing/2010/main" val="0"/>
              </a:ext>
            </a:extLst>
          </a:blip>
          <a:srcRect l="2382" t="2404" r="52128" b="25585"/>
          <a:stretch/>
        </p:blipFill>
        <p:spPr>
          <a:xfrm>
            <a:off x="195311" y="1154668"/>
            <a:ext cx="2928889" cy="4636532"/>
          </a:xfrm>
          <a:prstGeom prst="rect">
            <a:avLst/>
          </a:prstGeom>
          <a:ln w="63500">
            <a:solidFill>
              <a:schemeClr val="bg1"/>
            </a:solidFill>
          </a:ln>
        </p:spPr>
      </p:pic>
      <p:grpSp>
        <p:nvGrpSpPr>
          <p:cNvPr id="17" name="Group 16"/>
          <p:cNvGrpSpPr/>
          <p:nvPr/>
        </p:nvGrpSpPr>
        <p:grpSpPr>
          <a:xfrm>
            <a:off x="6440745" y="1154668"/>
            <a:ext cx="2548509" cy="2977753"/>
            <a:chOff x="6440745" y="1154668"/>
            <a:chExt cx="2548509" cy="2977753"/>
          </a:xfrm>
        </p:grpSpPr>
        <p:sp>
          <p:nvSpPr>
            <p:cNvPr id="18" name="Rectangle 17"/>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19" name="Rectangle 18"/>
            <p:cNvSpPr/>
            <p:nvPr/>
          </p:nvSpPr>
          <p:spPr>
            <a:xfrm>
              <a:off x="7677676" y="1154668"/>
              <a:ext cx="131157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24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solidFill>
                  <a:srgbClr val="000000"/>
                </a:solidFill>
              </a:endParaRPr>
            </a:p>
          </p:txBody>
        </p:sp>
        <p:sp>
          <p:nvSpPr>
            <p:cNvPr id="20" name="Rectangle 19"/>
            <p:cNvSpPr/>
            <p:nvPr/>
          </p:nvSpPr>
          <p:spPr>
            <a:xfrm>
              <a:off x="6972955" y="1566446"/>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21" name="Rectangle 20"/>
            <p:cNvSpPr/>
            <p:nvPr/>
          </p:nvSpPr>
          <p:spPr>
            <a:xfrm>
              <a:off x="7677676" y="1566446"/>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a:t>
              </a:r>
              <a:endParaRPr lang="en-US" sz="1600" dirty="0">
                <a:solidFill>
                  <a:srgbClr val="000000"/>
                </a:solidFill>
              </a:endParaRPr>
            </a:p>
          </p:txBody>
        </p:sp>
        <p:sp>
          <p:nvSpPr>
            <p:cNvPr id="22" name="Rectangle 21"/>
            <p:cNvSpPr/>
            <p:nvPr/>
          </p:nvSpPr>
          <p:spPr>
            <a:xfrm>
              <a:off x="6521709" y="2404646"/>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23" name="Rectangle 22"/>
            <p:cNvSpPr/>
            <p:nvPr/>
          </p:nvSpPr>
          <p:spPr>
            <a:xfrm>
              <a:off x="7677676" y="2404646"/>
              <a:ext cx="10518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189 - 139</a:t>
              </a:r>
              <a:endParaRPr lang="en-US" sz="1600" dirty="0">
                <a:solidFill>
                  <a:srgbClr val="000000"/>
                </a:solidFill>
              </a:endParaRPr>
            </a:p>
          </p:txBody>
        </p:sp>
        <p:sp>
          <p:nvSpPr>
            <p:cNvPr id="24" name="Rectangle 23"/>
            <p:cNvSpPr/>
            <p:nvPr/>
          </p:nvSpPr>
          <p:spPr>
            <a:xfrm>
              <a:off x="7116784" y="2785646"/>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srgbClr val="000000"/>
                </a:solidFill>
              </a:endParaRPr>
            </a:p>
          </p:txBody>
        </p:sp>
        <p:sp>
          <p:nvSpPr>
            <p:cNvPr id="25" name="Rectangle 24"/>
            <p:cNvSpPr/>
            <p:nvPr/>
          </p:nvSpPr>
          <p:spPr>
            <a:xfrm>
              <a:off x="7677676" y="2785646"/>
              <a:ext cx="8242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95 -70 </a:t>
              </a:r>
              <a:endParaRPr lang="en-US" sz="1600" dirty="0">
                <a:solidFill>
                  <a:srgbClr val="000000"/>
                </a:solidFill>
              </a:endParaRPr>
            </a:p>
          </p:txBody>
        </p:sp>
        <p:sp>
          <p:nvSpPr>
            <p:cNvPr id="26" name="Rectangle 25"/>
            <p:cNvSpPr/>
            <p:nvPr/>
          </p:nvSpPr>
          <p:spPr>
            <a:xfrm>
              <a:off x="7086415" y="3166646"/>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srgbClr val="000000"/>
                </a:solidFill>
              </a:endParaRPr>
            </a:p>
          </p:txBody>
        </p:sp>
        <p:sp>
          <p:nvSpPr>
            <p:cNvPr id="27" name="Rectangle 26"/>
            <p:cNvSpPr/>
            <p:nvPr/>
          </p:nvSpPr>
          <p:spPr>
            <a:xfrm>
              <a:off x="7677676" y="3166646"/>
              <a:ext cx="76655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36 -41</a:t>
              </a:r>
              <a:endParaRPr lang="en-US" sz="1600" dirty="0">
                <a:solidFill>
                  <a:srgbClr val="000000"/>
                </a:solidFill>
              </a:endParaRPr>
            </a:p>
          </p:txBody>
        </p:sp>
        <p:sp>
          <p:nvSpPr>
            <p:cNvPr id="28" name="Rectangle 27"/>
            <p:cNvSpPr/>
            <p:nvPr/>
          </p:nvSpPr>
          <p:spPr>
            <a:xfrm>
              <a:off x="6440745" y="3547646"/>
              <a:ext cx="133165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30" name="Rectangle 29"/>
            <p:cNvSpPr/>
            <p:nvPr/>
          </p:nvSpPr>
          <p:spPr>
            <a:xfrm>
              <a:off x="7677676" y="3547646"/>
              <a:ext cx="1096775" cy="584775"/>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289 – 142</a:t>
              </a:r>
            </a:p>
            <a:p>
              <a:r>
                <a:rPr lang="en-US" altLang="en-US" sz="1600" dirty="0" smtClean="0">
                  <a:solidFill>
                    <a:srgbClr val="E6E6E6"/>
                  </a:solidFill>
                  <a:latin typeface="Helvetica Neue Light" charset="0"/>
                  <a:ea typeface="Helvetica Neue Light" charset="0"/>
                  <a:cs typeface="Helvetica Neue Light" charset="0"/>
                  <a:sym typeface="Helvetica Neue Light" charset="0"/>
                </a:rPr>
                <a:t> </a:t>
              </a:r>
              <a:endParaRPr lang="en-US" sz="1600" dirty="0">
                <a:solidFill>
                  <a:srgbClr val="000000"/>
                </a:solidFill>
              </a:endParaRPr>
            </a:p>
          </p:txBody>
        </p:sp>
        <p:sp>
          <p:nvSpPr>
            <p:cNvPr id="31" name="Rectangle 30"/>
            <p:cNvSpPr/>
            <p:nvPr/>
          </p:nvSpPr>
          <p:spPr>
            <a:xfrm>
              <a:off x="6794959" y="2023646"/>
              <a:ext cx="958917"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HbA1c: </a:t>
              </a:r>
              <a:endParaRPr lang="en-US" sz="1600" dirty="0">
                <a:solidFill>
                  <a:srgbClr val="000000"/>
                </a:solidFill>
              </a:endParaRPr>
            </a:p>
          </p:txBody>
        </p:sp>
        <p:sp>
          <p:nvSpPr>
            <p:cNvPr id="32" name="Rectangle 31"/>
            <p:cNvSpPr/>
            <p:nvPr/>
          </p:nvSpPr>
          <p:spPr>
            <a:xfrm>
              <a:off x="7696200" y="2023646"/>
              <a:ext cx="9845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8.5 – 6.0</a:t>
              </a:r>
              <a:endParaRPr lang="en-US" sz="1600" dirty="0">
                <a:solidFill>
                  <a:srgbClr val="000000"/>
                </a:solidFill>
              </a:endParaRPr>
            </a:p>
          </p:txBody>
        </p:sp>
      </p:grpSp>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51929" t="2404" r="3605" b="25585"/>
          <a:stretch/>
        </p:blipFill>
        <p:spPr>
          <a:xfrm>
            <a:off x="3385457" y="1154668"/>
            <a:ext cx="2862943" cy="4636532"/>
          </a:xfrm>
          <a:prstGeom prst="rect">
            <a:avLst/>
          </a:prstGeom>
          <a:ln w="63500">
            <a:solidFill>
              <a:schemeClr val="bg1"/>
            </a:solidFill>
          </a:ln>
        </p:spPr>
      </p:pic>
    </p:spTree>
    <p:extLst>
      <p:ext uri="{BB962C8B-B14F-4D97-AF65-F5344CB8AC3E}">
        <p14:creationId xmlns:p14="http://schemas.microsoft.com/office/powerpoint/2010/main" val="615009011"/>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EDDIE</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3" name="Group 32"/>
          <p:cNvGrpSpPr/>
          <p:nvPr/>
        </p:nvGrpSpPr>
        <p:grpSpPr>
          <a:xfrm>
            <a:off x="6477000" y="4572000"/>
            <a:ext cx="2466398" cy="1967756"/>
            <a:chOff x="6477000" y="4572000"/>
            <a:chExt cx="2466398" cy="1967756"/>
          </a:xfrm>
        </p:grpSpPr>
        <p:pic>
          <p:nvPicPr>
            <p:cNvPr id="34" name="Picture 33"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35" name="Picture 3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grpSp>
        <p:nvGrpSpPr>
          <p:cNvPr id="18" name="Group 17"/>
          <p:cNvGrpSpPr/>
          <p:nvPr/>
        </p:nvGrpSpPr>
        <p:grpSpPr>
          <a:xfrm>
            <a:off x="6440745" y="1154668"/>
            <a:ext cx="2548509" cy="2731532"/>
            <a:chOff x="6440745" y="1154668"/>
            <a:chExt cx="2548509" cy="2731532"/>
          </a:xfrm>
        </p:grpSpPr>
        <p:sp>
          <p:nvSpPr>
            <p:cNvPr id="19" name="Rectangle 18"/>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0" name="Rectangle 19"/>
            <p:cNvSpPr/>
            <p:nvPr/>
          </p:nvSpPr>
          <p:spPr>
            <a:xfrm>
              <a:off x="7677676" y="1154668"/>
              <a:ext cx="131157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37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solidFill>
                  <a:srgbClr val="000000"/>
                </a:solidFill>
              </a:endParaRPr>
            </a:p>
          </p:txBody>
        </p:sp>
        <p:sp>
          <p:nvSpPr>
            <p:cNvPr id="21" name="Rectangle 20"/>
            <p:cNvSpPr/>
            <p:nvPr/>
          </p:nvSpPr>
          <p:spPr>
            <a:xfrm>
              <a:off x="6972955" y="1566446"/>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22" name="Rectangle 21"/>
            <p:cNvSpPr/>
            <p:nvPr/>
          </p:nvSpPr>
          <p:spPr>
            <a:xfrm>
              <a:off x="7677676" y="1566446"/>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6”</a:t>
              </a:r>
              <a:endParaRPr lang="en-US" sz="1600" dirty="0">
                <a:solidFill>
                  <a:srgbClr val="000000"/>
                </a:solidFill>
              </a:endParaRPr>
            </a:p>
          </p:txBody>
        </p:sp>
        <p:sp>
          <p:nvSpPr>
            <p:cNvPr id="23" name="Rectangle 22"/>
            <p:cNvSpPr/>
            <p:nvPr/>
          </p:nvSpPr>
          <p:spPr>
            <a:xfrm>
              <a:off x="6521709" y="2404646"/>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24" name="Rectangle 23"/>
            <p:cNvSpPr/>
            <p:nvPr/>
          </p:nvSpPr>
          <p:spPr>
            <a:xfrm>
              <a:off x="7677676" y="2404646"/>
              <a:ext cx="10518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185 - 139</a:t>
              </a:r>
              <a:endParaRPr lang="en-US" sz="1600" dirty="0">
                <a:solidFill>
                  <a:srgbClr val="000000"/>
                </a:solidFill>
              </a:endParaRPr>
            </a:p>
          </p:txBody>
        </p:sp>
        <p:sp>
          <p:nvSpPr>
            <p:cNvPr id="25" name="Rectangle 24"/>
            <p:cNvSpPr/>
            <p:nvPr/>
          </p:nvSpPr>
          <p:spPr>
            <a:xfrm>
              <a:off x="7116784" y="2785646"/>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srgbClr val="000000"/>
                </a:solidFill>
              </a:endParaRPr>
            </a:p>
          </p:txBody>
        </p:sp>
        <p:sp>
          <p:nvSpPr>
            <p:cNvPr id="26" name="Rectangle 25"/>
            <p:cNvSpPr/>
            <p:nvPr/>
          </p:nvSpPr>
          <p:spPr>
            <a:xfrm>
              <a:off x="7677676" y="2785646"/>
              <a:ext cx="93807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135 - 82</a:t>
              </a:r>
              <a:endParaRPr lang="en-US" sz="1600" dirty="0">
                <a:solidFill>
                  <a:srgbClr val="000000"/>
                </a:solidFill>
              </a:endParaRPr>
            </a:p>
          </p:txBody>
        </p:sp>
        <p:sp>
          <p:nvSpPr>
            <p:cNvPr id="27" name="Rectangle 26"/>
            <p:cNvSpPr/>
            <p:nvPr/>
          </p:nvSpPr>
          <p:spPr>
            <a:xfrm>
              <a:off x="7086415" y="3166646"/>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srgbClr val="000000"/>
                </a:solidFill>
              </a:endParaRPr>
            </a:p>
          </p:txBody>
        </p:sp>
        <p:sp>
          <p:nvSpPr>
            <p:cNvPr id="28" name="Rectangle 27"/>
            <p:cNvSpPr/>
            <p:nvPr/>
          </p:nvSpPr>
          <p:spPr>
            <a:xfrm>
              <a:off x="7677676" y="3166646"/>
              <a:ext cx="8242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26 - 46</a:t>
              </a:r>
              <a:endParaRPr lang="en-US" sz="1600" dirty="0">
                <a:solidFill>
                  <a:srgbClr val="000000"/>
                </a:solidFill>
              </a:endParaRPr>
            </a:p>
          </p:txBody>
        </p:sp>
        <p:sp>
          <p:nvSpPr>
            <p:cNvPr id="30" name="Rectangle 29"/>
            <p:cNvSpPr/>
            <p:nvPr/>
          </p:nvSpPr>
          <p:spPr>
            <a:xfrm>
              <a:off x="6440745" y="3547646"/>
              <a:ext cx="133165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31" name="Rectangle 30"/>
            <p:cNvSpPr/>
            <p:nvPr/>
          </p:nvSpPr>
          <p:spPr>
            <a:xfrm>
              <a:off x="7677676" y="3547646"/>
              <a:ext cx="93807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121 - 56</a:t>
              </a:r>
              <a:endParaRPr lang="en-US" sz="1600" dirty="0">
                <a:solidFill>
                  <a:srgbClr val="000000"/>
                </a:solidFill>
              </a:endParaRPr>
            </a:p>
          </p:txBody>
        </p:sp>
        <p:sp>
          <p:nvSpPr>
            <p:cNvPr id="32" name="Rectangle 31"/>
            <p:cNvSpPr/>
            <p:nvPr/>
          </p:nvSpPr>
          <p:spPr>
            <a:xfrm>
              <a:off x="6641788" y="2023646"/>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36" name="Rectangle 35"/>
            <p:cNvSpPr/>
            <p:nvPr/>
          </p:nvSpPr>
          <p:spPr>
            <a:xfrm>
              <a:off x="7696200" y="2023646"/>
              <a:ext cx="92845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8% pts. </a:t>
              </a:r>
              <a:endParaRPr lang="en-US" sz="1600" dirty="0">
                <a:solidFill>
                  <a:srgbClr val="000000"/>
                </a:solidFill>
              </a:endParaRPr>
            </a:p>
          </p:txBody>
        </p:sp>
      </p:grpSp>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6785" t="26191" r="70834" b="21746"/>
          <a:stretch/>
        </p:blipFill>
        <p:spPr>
          <a:xfrm>
            <a:off x="310424" y="1066800"/>
            <a:ext cx="2731952" cy="4766387"/>
          </a:xfrm>
          <a:prstGeom prst="rect">
            <a:avLst/>
          </a:prstGeom>
          <a:ln w="63500">
            <a:solidFill>
              <a:schemeClr val="bg1"/>
            </a:solidFill>
          </a:ln>
        </p:spPr>
      </p:pic>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32262" t="26825" r="45357" b="22064"/>
          <a:stretch/>
        </p:blipFill>
        <p:spPr>
          <a:xfrm>
            <a:off x="3341914" y="1085041"/>
            <a:ext cx="2792186" cy="4782359"/>
          </a:xfrm>
          <a:prstGeom prst="rect">
            <a:avLst/>
          </a:prstGeom>
          <a:ln w="63500">
            <a:solidFill>
              <a:schemeClr val="bg1"/>
            </a:solidFill>
          </a:ln>
        </p:spPr>
      </p:pic>
    </p:spTree>
    <p:extLst>
      <p:ext uri="{BB962C8B-B14F-4D97-AF65-F5344CB8AC3E}">
        <p14:creationId xmlns:p14="http://schemas.microsoft.com/office/powerpoint/2010/main" val="924304290"/>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3" name="Group 32"/>
          <p:cNvGrpSpPr/>
          <p:nvPr/>
        </p:nvGrpSpPr>
        <p:grpSpPr>
          <a:xfrm>
            <a:off x="6400800" y="1154668"/>
            <a:ext cx="2577232" cy="2274332"/>
            <a:chOff x="6400800" y="1154668"/>
            <a:chExt cx="2577232" cy="2274332"/>
          </a:xfrm>
        </p:grpSpPr>
        <p:sp>
          <p:nvSpPr>
            <p:cNvPr id="13" name="Rectangle 12"/>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77676"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25 </a:t>
              </a:r>
              <a:r>
                <a:rPr lang="en-US" altLang="en-US" sz="1600" dirty="0" err="1">
                  <a:solidFill>
                    <a:srgbClr val="E6E6E6"/>
                  </a:solidFill>
                  <a:latin typeface="Helvetica Neue Light" charset="0"/>
                  <a:ea typeface="Helvetica Neue Light" charset="0"/>
                  <a:cs typeface="Helvetica Neue Light" charset="0"/>
                  <a:sym typeface="Helvetica Neue Light" charset="0"/>
                </a:rPr>
                <a:t>lbs</a:t>
              </a:r>
              <a:endParaRPr lang="en-US" sz="1600" dirty="0">
                <a:solidFill>
                  <a:srgbClr val="000000"/>
                </a:solidFill>
              </a:endParaRPr>
            </a:p>
          </p:txBody>
        </p:sp>
        <p:sp>
          <p:nvSpPr>
            <p:cNvPr id="29" name="Rectangle 28"/>
            <p:cNvSpPr/>
            <p:nvPr/>
          </p:nvSpPr>
          <p:spPr>
            <a:xfrm>
              <a:off x="6991479" y="1524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6200" y="1524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a:t>
              </a:r>
              <a:endParaRPr lang="en-US" sz="1600" dirty="0">
                <a:solidFill>
                  <a:srgbClr val="000000"/>
                </a:solidFill>
              </a:endParaRPr>
            </a:p>
          </p:txBody>
        </p:sp>
        <p:sp>
          <p:nvSpPr>
            <p:cNvPr id="31" name="Rectangle 30"/>
            <p:cNvSpPr/>
            <p:nvPr/>
          </p:nvSpPr>
          <p:spPr>
            <a:xfrm>
              <a:off x="7100678" y="1905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703463" y="1905000"/>
              <a:ext cx="11196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4.5”</a:t>
              </a:r>
              <a:endParaRPr lang="en-US" sz="1600" dirty="0">
                <a:solidFill>
                  <a:srgbClr val="000000"/>
                </a:solidFill>
              </a:endParaRPr>
            </a:p>
          </p:txBody>
        </p:sp>
        <p:sp>
          <p:nvSpPr>
            <p:cNvPr id="35" name="Rectangle 34"/>
            <p:cNvSpPr/>
            <p:nvPr/>
          </p:nvSpPr>
          <p:spPr>
            <a:xfrm>
              <a:off x="6400800" y="2362200"/>
              <a:ext cx="1382110"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Cholesterol:</a:t>
              </a:r>
              <a:endParaRPr lang="en-US" sz="1600" dirty="0">
                <a:solidFill>
                  <a:srgbClr val="000000"/>
                </a:solidFill>
              </a:endParaRPr>
            </a:p>
          </p:txBody>
        </p:sp>
        <p:sp>
          <p:nvSpPr>
            <p:cNvPr id="36" name="Rectangle 35"/>
            <p:cNvSpPr/>
            <p:nvPr/>
          </p:nvSpPr>
          <p:spPr>
            <a:xfrm>
              <a:off x="7703463" y="2362200"/>
              <a:ext cx="103663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211 - 170</a:t>
              </a:r>
              <a:endParaRPr lang="en-US" sz="1600" dirty="0">
                <a:solidFill>
                  <a:srgbClr val="000000"/>
                </a:solidFill>
              </a:endParaRPr>
            </a:p>
          </p:txBody>
        </p:sp>
        <p:sp>
          <p:nvSpPr>
            <p:cNvPr id="37" name="Rectangle 36"/>
            <p:cNvSpPr/>
            <p:nvPr/>
          </p:nvSpPr>
          <p:spPr>
            <a:xfrm>
              <a:off x="7131770" y="2743200"/>
              <a:ext cx="651140" cy="338554"/>
            </a:xfrm>
            <a:prstGeom prst="rect">
              <a:avLst/>
            </a:prstGeom>
          </p:spPr>
          <p:txBody>
            <a:bodyPr wrap="none">
              <a:spAutoFit/>
            </a:bodyPr>
            <a:lstStyle/>
            <a:p>
              <a:pPr algn="r"/>
              <a:r>
                <a:rPr lang="en-US" altLang="en-US" sz="1600" b="1" dirty="0">
                  <a:solidFill>
                    <a:srgbClr val="F49202"/>
                  </a:solidFill>
                  <a:latin typeface="Helvetica Neue"/>
                  <a:ea typeface="Helvetica Neue Light" charset="0"/>
                  <a:cs typeface="Helvetica Neue"/>
                  <a:sym typeface="Helvetica Neue Light" charset="0"/>
                </a:rPr>
                <a:t>L</a:t>
              </a:r>
              <a:r>
                <a:rPr lang="en-US" altLang="en-US" sz="1600" b="1" dirty="0" smtClean="0">
                  <a:solidFill>
                    <a:srgbClr val="F49202"/>
                  </a:solidFill>
                  <a:latin typeface="Helvetica Neue"/>
                  <a:ea typeface="Helvetica Neue Light" charset="0"/>
                  <a:cs typeface="Helvetica Neue"/>
                  <a:sym typeface="Helvetica Neue Light" charset="0"/>
                </a:rPr>
                <a:t>DL:</a:t>
              </a:r>
              <a:endParaRPr lang="en-US" sz="1600" dirty="0">
                <a:solidFill>
                  <a:srgbClr val="000000"/>
                </a:solidFill>
              </a:endParaRPr>
            </a:p>
          </p:txBody>
        </p:sp>
        <p:sp>
          <p:nvSpPr>
            <p:cNvPr id="38" name="Rectangle 37"/>
            <p:cNvSpPr/>
            <p:nvPr/>
          </p:nvSpPr>
          <p:spPr>
            <a:xfrm>
              <a:off x="7687783" y="2743200"/>
              <a:ext cx="9228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118 - 86</a:t>
              </a:r>
              <a:endParaRPr lang="en-US" sz="1600" dirty="0">
                <a:solidFill>
                  <a:srgbClr val="000000"/>
                </a:solidFill>
              </a:endParaRPr>
            </a:p>
          </p:txBody>
        </p:sp>
        <p:sp>
          <p:nvSpPr>
            <p:cNvPr id="40" name="Rectangle 39"/>
            <p:cNvSpPr/>
            <p:nvPr/>
          </p:nvSpPr>
          <p:spPr>
            <a:xfrm>
              <a:off x="7691643" y="3090446"/>
              <a:ext cx="88197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  87 -75</a:t>
              </a:r>
              <a:endParaRPr lang="en-US" sz="1600" dirty="0">
                <a:solidFill>
                  <a:srgbClr val="000000"/>
                </a:solidFill>
              </a:endParaRPr>
            </a:p>
          </p:txBody>
        </p:sp>
      </p:gr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3600" dirty="0" smtClean="0">
                <a:solidFill>
                  <a:srgbClr val="E6E6E6"/>
                </a:solidFill>
                <a:latin typeface="Helvetica Neue Thin"/>
                <a:ea typeface="Helvetica Neue Bold Condensed" charset="0"/>
                <a:cs typeface="Helvetica Neue Thin"/>
                <a:sym typeface="Helvetica Neue Bold Condensed" charset="0"/>
              </a:rPr>
              <a:t>RHONDA</a:t>
            </a:r>
            <a:endParaRPr lang="en-US" altLang="en-US" sz="36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4" name="Group 33"/>
          <p:cNvGrpSpPr/>
          <p:nvPr/>
        </p:nvGrpSpPr>
        <p:grpSpPr>
          <a:xfrm>
            <a:off x="6477000" y="4572000"/>
            <a:ext cx="2466398" cy="1967756"/>
            <a:chOff x="6477000" y="4572000"/>
            <a:chExt cx="2466398" cy="1967756"/>
          </a:xfrm>
        </p:grpSpPr>
        <p:pic>
          <p:nvPicPr>
            <p:cNvPr id="41" name="Picture 40"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42" name="Picture 4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1786" r="16958"/>
          <a:stretch/>
        </p:blipFill>
        <p:spPr>
          <a:xfrm>
            <a:off x="522514" y="838200"/>
            <a:ext cx="2432522" cy="5120631"/>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9431" r="14492"/>
          <a:stretch/>
        </p:blipFill>
        <p:spPr>
          <a:xfrm>
            <a:off x="3376097" y="838200"/>
            <a:ext cx="2600160" cy="5126674"/>
          </a:xfrm>
          <a:prstGeom prst="rect">
            <a:avLst/>
          </a:prstGeom>
        </p:spPr>
      </p:pic>
      <p:sp>
        <p:nvSpPr>
          <p:cNvPr id="45" name="Rectangle 44"/>
          <p:cNvSpPr/>
          <p:nvPr/>
        </p:nvSpPr>
        <p:spPr>
          <a:xfrm>
            <a:off x="6477000" y="3090446"/>
            <a:ext cx="133165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Tree>
    <p:extLst>
      <p:ext uri="{BB962C8B-B14F-4D97-AF65-F5344CB8AC3E}">
        <p14:creationId xmlns:p14="http://schemas.microsoft.com/office/powerpoint/2010/main" val="1087320632"/>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62134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prstClr val="white">
                    <a:lumMod val="65000"/>
                    <a:lumOff val="35000"/>
                  </a:prstClr>
                </a:solidFill>
                <a:latin typeface="Helvetica Neue"/>
                <a:ea typeface="Helvetica Neue Light" charset="0"/>
                <a:cs typeface="Helvetica Neue"/>
                <a:sym typeface="Helvetica Neue Light" charset="0"/>
              </a:rPr>
              <a:t>BEFORE</a:t>
            </a:r>
            <a:endParaRPr lang="en-US" sz="3200" b="1" dirty="0">
              <a:solidFill>
                <a:prstClr val="white">
                  <a:lumMod val="65000"/>
                  <a:lumOff val="35000"/>
                </a:prst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KIRK</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3" name="Group 51"/>
          <p:cNvGrpSpPr/>
          <p:nvPr/>
        </p:nvGrpSpPr>
        <p:grpSpPr>
          <a:xfrm>
            <a:off x="6440745" y="1154668"/>
            <a:ext cx="2537287" cy="3114020"/>
            <a:chOff x="6440745" y="1154668"/>
            <a:chExt cx="2537287" cy="3114020"/>
          </a:xfrm>
        </p:grpSpPr>
        <p:sp>
          <p:nvSpPr>
            <p:cNvPr id="13" name="Rectangle 12"/>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6" name="Rectangle 25"/>
            <p:cNvSpPr/>
            <p:nvPr/>
          </p:nvSpPr>
          <p:spPr>
            <a:xfrm>
              <a:off x="7677676"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52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solidFill>
                  <a:prstClr val="white"/>
                </a:solidFill>
              </a:endParaRPr>
            </a:p>
          </p:txBody>
        </p:sp>
        <p:sp>
          <p:nvSpPr>
            <p:cNvPr id="29" name="Rectangle 28"/>
            <p:cNvSpPr/>
            <p:nvPr/>
          </p:nvSpPr>
          <p:spPr>
            <a:xfrm>
              <a:off x="6972955" y="1524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prstClr val="white"/>
                </a:solidFill>
              </a:endParaRPr>
            </a:p>
          </p:txBody>
        </p:sp>
        <p:sp>
          <p:nvSpPr>
            <p:cNvPr id="30" name="Rectangle 29"/>
            <p:cNvSpPr/>
            <p:nvPr/>
          </p:nvSpPr>
          <p:spPr>
            <a:xfrm>
              <a:off x="7677676" y="1524000"/>
              <a:ext cx="106264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12”</a:t>
              </a:r>
              <a:endParaRPr lang="en-US" sz="1600" dirty="0">
                <a:solidFill>
                  <a:prstClr val="white"/>
                </a:solidFill>
              </a:endParaRPr>
            </a:p>
          </p:txBody>
        </p:sp>
        <p:sp>
          <p:nvSpPr>
            <p:cNvPr id="33" name="Rectangle 32"/>
            <p:cNvSpPr/>
            <p:nvPr/>
          </p:nvSpPr>
          <p:spPr>
            <a:xfrm>
              <a:off x="6641788" y="1905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prstClr val="white"/>
                </a:solidFill>
              </a:endParaRPr>
            </a:p>
          </p:txBody>
        </p:sp>
        <p:sp>
          <p:nvSpPr>
            <p:cNvPr id="34" name="Rectangle 33"/>
            <p:cNvSpPr/>
            <p:nvPr/>
          </p:nvSpPr>
          <p:spPr>
            <a:xfrm>
              <a:off x="7677676" y="1905000"/>
              <a:ext cx="116913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12%</a:t>
              </a:r>
              <a:endParaRPr lang="en-US" sz="1600" dirty="0">
                <a:solidFill>
                  <a:prstClr val="white"/>
                </a:solidFill>
              </a:endParaRPr>
            </a:p>
          </p:txBody>
        </p:sp>
        <p:sp>
          <p:nvSpPr>
            <p:cNvPr id="35" name="Rectangle 34"/>
            <p:cNvSpPr/>
            <p:nvPr/>
          </p:nvSpPr>
          <p:spPr>
            <a:xfrm>
              <a:off x="7116784" y="22860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prstClr val="white"/>
                </a:solidFill>
              </a:endParaRPr>
            </a:p>
          </p:txBody>
        </p:sp>
        <p:sp>
          <p:nvSpPr>
            <p:cNvPr id="36" name="Rectangle 35"/>
            <p:cNvSpPr/>
            <p:nvPr/>
          </p:nvSpPr>
          <p:spPr>
            <a:xfrm>
              <a:off x="7677676" y="2286000"/>
              <a:ext cx="99257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14</a:t>
              </a:r>
              <a:endParaRPr lang="en-US" sz="1600" dirty="0">
                <a:solidFill>
                  <a:prstClr val="white"/>
                </a:solidFill>
              </a:endParaRPr>
            </a:p>
          </p:txBody>
        </p:sp>
        <p:sp>
          <p:nvSpPr>
            <p:cNvPr id="37" name="Rectangle 36"/>
            <p:cNvSpPr/>
            <p:nvPr/>
          </p:nvSpPr>
          <p:spPr>
            <a:xfrm>
              <a:off x="7086415" y="26670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prstClr val="white"/>
                </a:solidFill>
              </a:endParaRPr>
            </a:p>
          </p:txBody>
        </p:sp>
        <p:sp>
          <p:nvSpPr>
            <p:cNvPr id="38" name="Rectangle 37"/>
            <p:cNvSpPr/>
            <p:nvPr/>
          </p:nvSpPr>
          <p:spPr>
            <a:xfrm>
              <a:off x="7677676" y="2667000"/>
              <a:ext cx="72819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Up 10</a:t>
              </a:r>
              <a:endParaRPr lang="en-US" sz="1600" dirty="0">
                <a:solidFill>
                  <a:prstClr val="white"/>
                </a:solidFill>
              </a:endParaRPr>
            </a:p>
          </p:txBody>
        </p:sp>
        <p:sp>
          <p:nvSpPr>
            <p:cNvPr id="39" name="Rectangle 38"/>
            <p:cNvSpPr/>
            <p:nvPr/>
          </p:nvSpPr>
          <p:spPr>
            <a:xfrm>
              <a:off x="6440745" y="3048000"/>
              <a:ext cx="1331655"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prstClr val="white"/>
                </a:solidFill>
              </a:endParaRPr>
            </a:p>
          </p:txBody>
        </p:sp>
        <p:sp>
          <p:nvSpPr>
            <p:cNvPr id="40" name="Rectangle 39"/>
            <p:cNvSpPr/>
            <p:nvPr/>
          </p:nvSpPr>
          <p:spPr>
            <a:xfrm>
              <a:off x="7677676" y="3048000"/>
              <a:ext cx="110081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169</a:t>
              </a:r>
              <a:endParaRPr lang="en-US" sz="1600" dirty="0">
                <a:solidFill>
                  <a:prstClr val="white"/>
                </a:solidFill>
              </a:endParaRPr>
            </a:p>
          </p:txBody>
        </p:sp>
        <p:sp>
          <p:nvSpPr>
            <p:cNvPr id="41" name="Rectangle 40"/>
            <p:cNvSpPr/>
            <p:nvPr/>
          </p:nvSpPr>
          <p:spPr>
            <a:xfrm>
              <a:off x="6826853" y="3398223"/>
              <a:ext cx="925789"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HbA1C:</a:t>
              </a:r>
              <a:endParaRPr lang="en-US" sz="1600" b="1" dirty="0">
                <a:solidFill>
                  <a:prstClr val="white"/>
                </a:solidFill>
              </a:endParaRPr>
            </a:p>
          </p:txBody>
        </p:sp>
        <p:sp>
          <p:nvSpPr>
            <p:cNvPr id="42" name="Rectangle 41"/>
            <p:cNvSpPr/>
            <p:nvPr/>
          </p:nvSpPr>
          <p:spPr>
            <a:xfrm>
              <a:off x="7677676" y="3429000"/>
              <a:ext cx="877163" cy="307777"/>
            </a:xfrm>
            <a:prstGeom prst="rect">
              <a:avLst/>
            </a:prstGeom>
          </p:spPr>
          <p:txBody>
            <a:bodyPr wrap="none">
              <a:spAutoFit/>
            </a:bodyPr>
            <a:lstStyle/>
            <a:p>
              <a:r>
                <a:rPr lang="en-US" altLang="en-US" sz="1400" dirty="0" smtClean="0">
                  <a:solidFill>
                    <a:srgbClr val="E6E6E6"/>
                  </a:solidFill>
                  <a:latin typeface="Helvetica Neue Light" charset="0"/>
                  <a:ea typeface="Helvetica Neue Light" charset="0"/>
                  <a:cs typeface="Helvetica Neue Light" charset="0"/>
                  <a:sym typeface="Helvetica Neue Light" charset="0"/>
                </a:rPr>
                <a:t>7.0 – 5.6</a:t>
              </a:r>
              <a:endParaRPr lang="en-US" sz="1400" dirty="0">
                <a:solidFill>
                  <a:prstClr val="white"/>
                </a:solidFill>
              </a:endParaRPr>
            </a:p>
          </p:txBody>
        </p:sp>
        <p:sp>
          <p:nvSpPr>
            <p:cNvPr id="51" name="Rectangle 50"/>
            <p:cNvSpPr/>
            <p:nvPr/>
          </p:nvSpPr>
          <p:spPr>
            <a:xfrm>
              <a:off x="6553200" y="3807023"/>
              <a:ext cx="2330340" cy="461665"/>
            </a:xfrm>
            <a:prstGeom prst="rect">
              <a:avLst/>
            </a:prstGeom>
          </p:spPr>
          <p:txBody>
            <a:bodyPr wrap="square">
              <a:spAutoFit/>
            </a:bodyPr>
            <a:lstStyle/>
            <a:p>
              <a:pPr algn="ctr"/>
              <a:r>
                <a:rPr lang="en-US" altLang="en-US" sz="1200" dirty="0" smtClean="0">
                  <a:solidFill>
                    <a:srgbClr val="E6E6E6"/>
                  </a:solidFill>
                  <a:latin typeface="Helvetica Neue Light" charset="0"/>
                  <a:ea typeface="Helvetica Neue Light" charset="0"/>
                  <a:cs typeface="Helvetica Neue Light" charset="0"/>
                  <a:sym typeface="Helvetica Neue Light" charset="0"/>
                </a:rPr>
                <a:t>No longer Medically </a:t>
              </a:r>
            </a:p>
            <a:p>
              <a:pPr algn="ctr"/>
              <a:r>
                <a:rPr lang="en-US" altLang="en-US" sz="1200" dirty="0" smtClean="0">
                  <a:solidFill>
                    <a:srgbClr val="E6E6E6"/>
                  </a:solidFill>
                  <a:latin typeface="Helvetica Neue Light" charset="0"/>
                  <a:ea typeface="Helvetica Neue Light" charset="0"/>
                  <a:cs typeface="Helvetica Neue Light" charset="0"/>
                  <a:sym typeface="Helvetica Neue Light" charset="0"/>
                </a:rPr>
                <a:t>Considered Diabetic</a:t>
              </a:r>
              <a:endParaRPr lang="en-US" sz="1200" dirty="0">
                <a:solidFill>
                  <a:prstClr val="white"/>
                </a:solidFill>
              </a:endParaRPr>
            </a:p>
          </p:txBody>
        </p:sp>
      </p:grpSp>
      <p:grpSp>
        <p:nvGrpSpPr>
          <p:cNvPr id="45" name="Group 44"/>
          <p:cNvGrpSpPr/>
          <p:nvPr/>
        </p:nvGrpSpPr>
        <p:grpSpPr>
          <a:xfrm>
            <a:off x="6477000" y="4572000"/>
            <a:ext cx="2466398" cy="1967756"/>
            <a:chOff x="6477000" y="4572000"/>
            <a:chExt cx="2466398" cy="1967756"/>
          </a:xfrm>
        </p:grpSpPr>
        <p:pic>
          <p:nvPicPr>
            <p:cNvPr id="46" name="Picture 45"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50" name="Picture 4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51931254"/>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sp>
        <p:nvSpPr>
          <p:cNvPr id="20" name="Rectangle 19"/>
          <p:cNvSpPr/>
          <p:nvPr/>
        </p:nvSpPr>
        <p:spPr bwMode="auto">
          <a:xfrm>
            <a:off x="3276600" y="704088"/>
            <a:ext cx="2895600" cy="5212080"/>
          </a:xfrm>
          <a:prstGeom prst="rect">
            <a:avLst/>
          </a:prstGeom>
          <a:blipFill rotWithShape="1">
            <a:blip r:embed="rId3"/>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21" name="Rectangle 20"/>
          <p:cNvSpPr/>
          <p:nvPr/>
        </p:nvSpPr>
        <p:spPr bwMode="auto">
          <a:xfrm>
            <a:off x="228600" y="704088"/>
            <a:ext cx="2895600" cy="5212080"/>
          </a:xfrm>
          <a:prstGeom prst="rect">
            <a:avLst/>
          </a:prstGeom>
          <a:blipFill rotWithShape="1">
            <a:blip r:embed="rId4"/>
            <a:srcRect/>
            <a:stretch>
              <a:fillRect/>
            </a:stretch>
          </a:blip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grpSp>
        <p:nvGrpSpPr>
          <p:cNvPr id="3" name="Group 32"/>
          <p:cNvGrpSpPr/>
          <p:nvPr/>
        </p:nvGrpSpPr>
        <p:grpSpPr>
          <a:xfrm>
            <a:off x="6641788" y="1154668"/>
            <a:ext cx="2336244" cy="1469886"/>
            <a:chOff x="6641788" y="1154668"/>
            <a:chExt cx="2336244" cy="1469886"/>
          </a:xfrm>
        </p:grpSpPr>
        <p:sp>
          <p:nvSpPr>
            <p:cNvPr id="13" name="Rectangle 12"/>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6" name="Rectangle 25"/>
            <p:cNvSpPr/>
            <p:nvPr/>
          </p:nvSpPr>
          <p:spPr>
            <a:xfrm>
              <a:off x="7677676" y="1154668"/>
              <a:ext cx="130035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19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solidFill>
                  <a:prstClr val="white"/>
                </a:solidFill>
              </a:endParaRPr>
            </a:p>
          </p:txBody>
        </p:sp>
        <p:sp>
          <p:nvSpPr>
            <p:cNvPr id="27" name="Rectangle 26"/>
            <p:cNvSpPr/>
            <p:nvPr/>
          </p:nvSpPr>
          <p:spPr>
            <a:xfrm>
              <a:off x="6641788"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prstClr val="white"/>
                </a:solidFill>
              </a:endParaRPr>
            </a:p>
          </p:txBody>
        </p:sp>
        <p:sp>
          <p:nvSpPr>
            <p:cNvPr id="28" name="Rectangle 27"/>
            <p:cNvSpPr/>
            <p:nvPr/>
          </p:nvSpPr>
          <p:spPr>
            <a:xfrm>
              <a:off x="7677676" y="1524000"/>
              <a:ext cx="116913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11%</a:t>
              </a:r>
              <a:endParaRPr lang="en-US" sz="1600" dirty="0">
                <a:solidFill>
                  <a:prstClr val="white"/>
                </a:solidFill>
              </a:endParaRPr>
            </a:p>
          </p:txBody>
        </p:sp>
        <p:sp>
          <p:nvSpPr>
            <p:cNvPr id="29" name="Rectangle 28"/>
            <p:cNvSpPr/>
            <p:nvPr/>
          </p:nvSpPr>
          <p:spPr>
            <a:xfrm>
              <a:off x="6972955"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prstClr val="white"/>
                </a:solidFill>
              </a:endParaRPr>
            </a:p>
          </p:txBody>
        </p:sp>
        <p:sp>
          <p:nvSpPr>
            <p:cNvPr id="30" name="Rectangle 29"/>
            <p:cNvSpPr/>
            <p:nvPr/>
          </p:nvSpPr>
          <p:spPr>
            <a:xfrm>
              <a:off x="7677676" y="1905000"/>
              <a:ext cx="123376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4.25”</a:t>
              </a:r>
              <a:endParaRPr lang="en-US" sz="1600" dirty="0">
                <a:solidFill>
                  <a:prstClr val="white"/>
                </a:solidFill>
              </a:endParaRPr>
            </a:p>
          </p:txBody>
        </p:sp>
        <p:sp>
          <p:nvSpPr>
            <p:cNvPr id="31" name="Rectangle 30"/>
            <p:cNvSpPr/>
            <p:nvPr/>
          </p:nvSpPr>
          <p:spPr>
            <a:xfrm>
              <a:off x="7071644"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prstClr val="white"/>
                </a:solidFill>
              </a:endParaRPr>
            </a:p>
          </p:txBody>
        </p:sp>
        <p:sp>
          <p:nvSpPr>
            <p:cNvPr id="32" name="Rectangle 31"/>
            <p:cNvSpPr/>
            <p:nvPr/>
          </p:nvSpPr>
          <p:spPr>
            <a:xfrm>
              <a:off x="7677676" y="2286000"/>
              <a:ext cx="123376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4.75”</a:t>
              </a:r>
              <a:endParaRPr lang="en-US" sz="1600" dirty="0">
                <a:solidFill>
                  <a:prstClr val="white"/>
                </a:solidFill>
              </a:endParaRPr>
            </a:p>
          </p:txBody>
        </p:sp>
      </p:gr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prstClr val="white">
                    <a:lumMod val="65000"/>
                    <a:lumOff val="35000"/>
                  </a:prstClr>
                </a:solidFill>
                <a:latin typeface="Helvetica Neue"/>
                <a:ea typeface="Helvetica Neue Light" charset="0"/>
                <a:cs typeface="Helvetica Neue"/>
                <a:sym typeface="Helvetica Neue Light" charset="0"/>
              </a:rPr>
              <a:t>BEFORE</a:t>
            </a:r>
            <a:endParaRPr lang="en-US" sz="3200" b="1" dirty="0">
              <a:solidFill>
                <a:prstClr val="white">
                  <a:lumMod val="65000"/>
                  <a:lumOff val="35000"/>
                </a:prst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TOREY</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33" name="Group 32"/>
          <p:cNvGrpSpPr/>
          <p:nvPr/>
        </p:nvGrpSpPr>
        <p:grpSpPr>
          <a:xfrm>
            <a:off x="6477000" y="4572000"/>
            <a:ext cx="2466398" cy="1967756"/>
            <a:chOff x="6477000" y="4572000"/>
            <a:chExt cx="2466398" cy="1967756"/>
          </a:xfrm>
        </p:grpSpPr>
        <p:pic>
          <p:nvPicPr>
            <p:cNvPr id="34" name="Picture 33" descr="Unicity4Co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35" name="Picture 3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Tree>
    <p:extLst>
      <p:ext uri="{BB962C8B-B14F-4D97-AF65-F5344CB8AC3E}">
        <p14:creationId xmlns:p14="http://schemas.microsoft.com/office/powerpoint/2010/main" val="3221833957"/>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4572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ZACH</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51"/>
          <p:cNvGrpSpPr/>
          <p:nvPr/>
        </p:nvGrpSpPr>
        <p:grpSpPr>
          <a:xfrm>
            <a:off x="6427274" y="1219200"/>
            <a:ext cx="2640526" cy="1175972"/>
            <a:chOff x="6427274" y="1425714"/>
            <a:chExt cx="2640526" cy="1175972"/>
          </a:xfrm>
        </p:grpSpPr>
        <p:sp>
          <p:nvSpPr>
            <p:cNvPr id="13" name="Rectangle 12"/>
            <p:cNvSpPr/>
            <p:nvPr/>
          </p:nvSpPr>
          <p:spPr>
            <a:xfrm>
              <a:off x="6934200" y="1425714"/>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756222" y="1425714"/>
              <a:ext cx="131157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63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solidFill>
                  <a:srgbClr val="000000"/>
                </a:solidFill>
              </a:endParaRPr>
            </a:p>
          </p:txBody>
        </p:sp>
        <p:sp>
          <p:nvSpPr>
            <p:cNvPr id="29" name="Rectangle 28"/>
            <p:cNvSpPr/>
            <p:nvPr/>
          </p:nvSpPr>
          <p:spPr>
            <a:xfrm>
              <a:off x="6427274" y="1795046"/>
              <a:ext cx="1497526"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Cholesterol : </a:t>
              </a:r>
              <a:endParaRPr lang="en-US" sz="1600" dirty="0">
                <a:solidFill>
                  <a:srgbClr val="000000"/>
                </a:solidFill>
              </a:endParaRPr>
            </a:p>
          </p:txBody>
        </p:sp>
        <p:sp>
          <p:nvSpPr>
            <p:cNvPr id="30" name="Rectangle 29"/>
            <p:cNvSpPr/>
            <p:nvPr/>
          </p:nvSpPr>
          <p:spPr>
            <a:xfrm>
              <a:off x="7772400" y="1795046"/>
              <a:ext cx="869149" cy="338554"/>
            </a:xfrm>
            <a:prstGeom prst="rect">
              <a:avLst/>
            </a:prstGeom>
          </p:spPr>
          <p:txBody>
            <a:bodyPr wrap="none">
              <a:spAutoFit/>
            </a:bodyPr>
            <a:lstStyle/>
            <a:p>
              <a:r>
                <a:rPr lang="en-US" sz="1600" dirty="0" smtClean="0">
                  <a:solidFill>
                    <a:prstClr val="white"/>
                  </a:solidFill>
                  <a:latin typeface="Helvetica Neue"/>
                </a:rPr>
                <a:t>31 pts. </a:t>
              </a:r>
              <a:endParaRPr lang="en-US" sz="1600" dirty="0">
                <a:solidFill>
                  <a:prstClr val="white"/>
                </a:solidFill>
                <a:latin typeface="Helvetica Neue"/>
              </a:endParaRPr>
            </a:p>
          </p:txBody>
        </p:sp>
        <p:sp>
          <p:nvSpPr>
            <p:cNvPr id="41" name="Rectangle 40"/>
            <p:cNvSpPr/>
            <p:nvPr/>
          </p:nvSpPr>
          <p:spPr>
            <a:xfrm>
              <a:off x="6718162" y="2252246"/>
              <a:ext cx="113043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b="1" dirty="0">
                <a:solidFill>
                  <a:srgbClr val="000000"/>
                </a:solidFill>
              </a:endParaRPr>
            </a:p>
          </p:txBody>
        </p:sp>
        <p:sp>
          <p:nvSpPr>
            <p:cNvPr id="42" name="Rectangle 41"/>
            <p:cNvSpPr/>
            <p:nvPr/>
          </p:nvSpPr>
          <p:spPr>
            <a:xfrm>
              <a:off x="7740078" y="2263132"/>
              <a:ext cx="1175322"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15% pts</a:t>
              </a:r>
              <a:r>
                <a:rPr lang="en-US" altLang="en-US" sz="1400" dirty="0" smtClean="0">
                  <a:solidFill>
                    <a:srgbClr val="E6E6E6"/>
                  </a:solidFill>
                  <a:latin typeface="Helvetica Neue Light" charset="0"/>
                  <a:ea typeface="Helvetica Neue Light" charset="0"/>
                  <a:cs typeface="Helvetica Neue Light" charset="0"/>
                  <a:sym typeface="Helvetica Neue Light" charset="0"/>
                </a:rPr>
                <a:t>.    </a:t>
              </a:r>
              <a:endParaRPr lang="en-US" sz="1400" dirty="0">
                <a:solidFill>
                  <a:srgbClr val="000000"/>
                </a:solidFill>
              </a:endParaRPr>
            </a:p>
          </p:txBody>
        </p:sp>
      </p:grpSp>
      <p:grpSp>
        <p:nvGrpSpPr>
          <p:cNvPr id="45" name="Group 44"/>
          <p:cNvGrpSpPr/>
          <p:nvPr/>
        </p:nvGrpSpPr>
        <p:grpSpPr>
          <a:xfrm>
            <a:off x="6477000" y="4572000"/>
            <a:ext cx="2466398" cy="1967756"/>
            <a:chOff x="6477000" y="4572000"/>
            <a:chExt cx="2466398" cy="1967756"/>
          </a:xfrm>
        </p:grpSpPr>
        <p:pic>
          <p:nvPicPr>
            <p:cNvPr id="46" name="Picture 45"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50" name="Picture 4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27" name="Picture 26" descr="Awards_q2_4X3_vv.png"/>
          <p:cNvPicPr>
            <a:picLocks noChangeAspect="1"/>
          </p:cNvPicPr>
          <p:nvPr/>
        </p:nvPicPr>
        <p:blipFill rotWithShape="1">
          <a:blip r:embed="rId5" cstate="print">
            <a:extLst>
              <a:ext uri="{28A0092B-C50C-407E-A947-70E740481C1C}">
                <a14:useLocalDpi xmlns:a14="http://schemas.microsoft.com/office/drawing/2010/main" val="0"/>
              </a:ext>
            </a:extLst>
          </a:blip>
          <a:srcRect l="31785" t="24603" r="50953" b="21904"/>
          <a:stretch/>
        </p:blipFill>
        <p:spPr>
          <a:xfrm>
            <a:off x="3510643" y="962259"/>
            <a:ext cx="2122714" cy="4933481"/>
          </a:xfrm>
          <a:prstGeom prst="rect">
            <a:avLst/>
          </a:prstGeom>
          <a:ln w="63500">
            <a:solidFill>
              <a:schemeClr val="bg1"/>
            </a:solidFill>
          </a:ln>
        </p:spPr>
      </p:pic>
      <p:pic>
        <p:nvPicPr>
          <p:cNvPr id="28" name="Picture 27" descr="Awards_q2_4X3_vv.png"/>
          <p:cNvPicPr>
            <a:picLocks noChangeAspect="1"/>
          </p:cNvPicPr>
          <p:nvPr/>
        </p:nvPicPr>
        <p:blipFill rotWithShape="1">
          <a:blip r:embed="rId5" cstate="print">
            <a:extLst>
              <a:ext uri="{28A0092B-C50C-407E-A947-70E740481C1C}">
                <a14:useLocalDpi xmlns:a14="http://schemas.microsoft.com/office/drawing/2010/main" val="0"/>
              </a:ext>
            </a:extLst>
          </a:blip>
          <a:srcRect l="13214" t="24603" r="69881" b="21905"/>
          <a:stretch/>
        </p:blipFill>
        <p:spPr>
          <a:xfrm>
            <a:off x="685801" y="913811"/>
            <a:ext cx="2100072" cy="4983972"/>
          </a:xfrm>
          <a:prstGeom prst="rect">
            <a:avLst/>
          </a:prstGeom>
          <a:ln w="63500">
            <a:solidFill>
              <a:schemeClr val="bg1"/>
            </a:solidFill>
          </a:ln>
        </p:spPr>
      </p:pic>
    </p:spTree>
    <p:extLst>
      <p:ext uri="{BB962C8B-B14F-4D97-AF65-F5344CB8AC3E}">
        <p14:creationId xmlns:p14="http://schemas.microsoft.com/office/powerpoint/2010/main" val="3201360425"/>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sp>
        <p:nvSpPr>
          <p:cNvPr id="43" name="Rectangle 42"/>
          <p:cNvSpPr/>
          <p:nvPr/>
        </p:nvSpPr>
        <p:spPr>
          <a:xfrm>
            <a:off x="744257" y="5955268"/>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HEATHER</a:t>
            </a:r>
            <a:endParaRPr lang="en-US" altLang="en-US" sz="40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51"/>
          <p:cNvGrpSpPr/>
          <p:nvPr/>
        </p:nvGrpSpPr>
        <p:grpSpPr>
          <a:xfrm>
            <a:off x="6424751" y="1219200"/>
            <a:ext cx="2377936" cy="1175972"/>
            <a:chOff x="6424751" y="1425714"/>
            <a:chExt cx="2377936" cy="1175972"/>
          </a:xfrm>
        </p:grpSpPr>
        <p:sp>
          <p:nvSpPr>
            <p:cNvPr id="13" name="Rectangle 12"/>
            <p:cNvSpPr/>
            <p:nvPr/>
          </p:nvSpPr>
          <p:spPr>
            <a:xfrm>
              <a:off x="6653635" y="1425714"/>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491109" y="1425714"/>
              <a:ext cx="131157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42 </a:t>
              </a:r>
              <a:r>
                <a:rPr lang="en-US" altLang="en-US" sz="1600" dirty="0">
                  <a:solidFill>
                    <a:srgbClr val="E6E6E6"/>
                  </a:solidFill>
                  <a:latin typeface="Helvetica Neue Light" charset="0"/>
                  <a:ea typeface="Helvetica Neue Light" charset="0"/>
                  <a:cs typeface="Helvetica Neue Light" charset="0"/>
                  <a:sym typeface="Helvetica Neue Light" charset="0"/>
                </a:rPr>
                <a:t>lbs</a:t>
              </a:r>
              <a:endParaRPr lang="en-US" sz="1600" dirty="0">
                <a:solidFill>
                  <a:srgbClr val="000000"/>
                </a:solidFill>
              </a:endParaRPr>
            </a:p>
          </p:txBody>
        </p:sp>
        <p:sp>
          <p:nvSpPr>
            <p:cNvPr id="29" name="Rectangle 28"/>
            <p:cNvSpPr/>
            <p:nvPr/>
          </p:nvSpPr>
          <p:spPr>
            <a:xfrm>
              <a:off x="6786388" y="1795046"/>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491109" y="1795046"/>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8”</a:t>
              </a:r>
              <a:endParaRPr lang="en-US" sz="1600" dirty="0">
                <a:solidFill>
                  <a:srgbClr val="000000"/>
                </a:solidFill>
              </a:endParaRPr>
            </a:p>
          </p:txBody>
        </p:sp>
        <p:sp>
          <p:nvSpPr>
            <p:cNvPr id="41" name="Rectangle 40"/>
            <p:cNvSpPr/>
            <p:nvPr/>
          </p:nvSpPr>
          <p:spPr>
            <a:xfrm>
              <a:off x="6424751" y="2252246"/>
              <a:ext cx="113043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b="1" dirty="0">
                <a:solidFill>
                  <a:srgbClr val="000000"/>
                </a:solidFill>
              </a:endParaRPr>
            </a:p>
          </p:txBody>
        </p:sp>
        <p:sp>
          <p:nvSpPr>
            <p:cNvPr id="42" name="Rectangle 41"/>
            <p:cNvSpPr/>
            <p:nvPr/>
          </p:nvSpPr>
          <p:spPr>
            <a:xfrm>
              <a:off x="7467600" y="2263132"/>
              <a:ext cx="9845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12% pts.</a:t>
              </a:r>
              <a:endParaRPr lang="en-US" sz="1600" dirty="0">
                <a:solidFill>
                  <a:srgbClr val="000000"/>
                </a:solidFill>
              </a:endParaRPr>
            </a:p>
          </p:txBody>
        </p:sp>
      </p:grpSp>
      <p:grpSp>
        <p:nvGrpSpPr>
          <p:cNvPr id="45" name="Group 44"/>
          <p:cNvGrpSpPr/>
          <p:nvPr/>
        </p:nvGrpSpPr>
        <p:grpSpPr>
          <a:xfrm>
            <a:off x="6477000" y="4572000"/>
            <a:ext cx="2466398" cy="1967756"/>
            <a:chOff x="6477000" y="4572000"/>
            <a:chExt cx="2466398" cy="1967756"/>
          </a:xfrm>
        </p:grpSpPr>
        <p:pic>
          <p:nvPicPr>
            <p:cNvPr id="46" name="Picture 45"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50" name="Picture 4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32262" t="24444" r="46547" b="22222"/>
          <a:stretch/>
        </p:blipFill>
        <p:spPr>
          <a:xfrm>
            <a:off x="3380014" y="1030412"/>
            <a:ext cx="2563586" cy="4839129"/>
          </a:xfrm>
          <a:prstGeom prst="rect">
            <a:avLst/>
          </a:prstGeom>
          <a:ln w="63500">
            <a:solidFill>
              <a:schemeClr val="bg1"/>
            </a:solidFill>
          </a:ln>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8809" t="23651" r="69524" b="22063"/>
          <a:stretch/>
        </p:blipFill>
        <p:spPr>
          <a:xfrm>
            <a:off x="228600" y="1048370"/>
            <a:ext cx="2557272" cy="4805423"/>
          </a:xfrm>
          <a:prstGeom prst="rect">
            <a:avLst/>
          </a:prstGeom>
          <a:ln w="63500">
            <a:solidFill>
              <a:schemeClr val="bg1"/>
            </a:solidFill>
          </a:ln>
        </p:spPr>
      </p:pic>
    </p:spTree>
    <p:extLst>
      <p:ext uri="{BB962C8B-B14F-4D97-AF65-F5344CB8AC3E}">
        <p14:creationId xmlns:p14="http://schemas.microsoft.com/office/powerpoint/2010/main" val="271560519"/>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MIKE</a:t>
            </a: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535277" y="1154668"/>
            <a:ext cx="2368158" cy="1850886"/>
            <a:chOff x="6535277" y="1154668"/>
            <a:chExt cx="2368158" cy="1850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2121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162 – 147 .</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7448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23% - 11%</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1212191" cy="338554"/>
            </a:xfrm>
            <a:prstGeom prst="rect">
              <a:avLst/>
            </a:prstGeom>
          </p:spPr>
          <p:txBody>
            <a:bodyPr wrap="none">
              <a:spAutoFit/>
            </a:bodyPr>
            <a:lstStyle/>
            <a:p>
              <a:r>
                <a:rPr lang="en-US" sz="1600" dirty="0" smtClean="0">
                  <a:solidFill>
                    <a:srgbClr val="E6E6E6"/>
                  </a:solidFill>
                  <a:latin typeface="Helvetica Neue Light" charset="0"/>
                  <a:sym typeface="Helvetica Neue Light" charset="0"/>
                </a:rPr>
                <a:t>36.5 – 29.5</a:t>
              </a:r>
              <a:endParaRPr lang="en-US" sz="1600" dirty="0">
                <a:solidFill>
                  <a:srgbClr val="000000"/>
                </a:solidFill>
              </a:endParaRPr>
            </a:p>
          </p:txBody>
        </p:sp>
        <p:sp>
          <p:nvSpPr>
            <p:cNvPr id="31" name="Rectangle 30"/>
            <p:cNvSpPr/>
            <p:nvPr/>
          </p:nvSpPr>
          <p:spPr>
            <a:xfrm>
              <a:off x="7085212"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2286000"/>
              <a:ext cx="995785" cy="338554"/>
            </a:xfrm>
            <a:prstGeom prst="rect">
              <a:avLst/>
            </a:prstGeom>
          </p:spPr>
          <p:txBody>
            <a:bodyPr wrap="none">
              <a:spAutoFit/>
            </a:bodyPr>
            <a:lstStyle/>
            <a:p>
              <a:r>
                <a:rPr lang="en-US" sz="1600" dirty="0" smtClean="0">
                  <a:solidFill>
                    <a:srgbClr val="E6E6E6"/>
                  </a:solidFill>
                  <a:latin typeface="Helvetica Neue Light" charset="0"/>
                  <a:sym typeface="Helvetica Neue Light" charset="0"/>
                </a:rPr>
                <a:t>38.5 - 34</a:t>
              </a:r>
              <a:endParaRPr lang="en-US" sz="1600" dirty="0">
                <a:solidFill>
                  <a:srgbClr val="000000"/>
                </a:solidFill>
              </a:endParaRPr>
            </a:p>
          </p:txBody>
        </p:sp>
        <p:sp>
          <p:nvSpPr>
            <p:cNvPr id="33" name="Rectangle 32"/>
            <p:cNvSpPr/>
            <p:nvPr/>
          </p:nvSpPr>
          <p:spPr>
            <a:xfrm>
              <a:off x="6535277"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691244" y="2667000"/>
              <a:ext cx="10518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219 - 200</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
        <p:nvSpPr>
          <p:cNvPr id="40" name="Rectangle 39"/>
          <p:cNvSpPr/>
          <p:nvPr/>
        </p:nvSpPr>
        <p:spPr>
          <a:xfrm>
            <a:off x="762000"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3690287" y="6018463"/>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6" name="Rectangle 35"/>
          <p:cNvSpPr/>
          <p:nvPr/>
        </p:nvSpPr>
        <p:spPr>
          <a:xfrm>
            <a:off x="6431850" y="3045023"/>
            <a:ext cx="1348190" cy="307777"/>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endParaRPr lang="en-US" sz="1600" dirty="0">
              <a:solidFill>
                <a:prstClr val="white"/>
              </a:solidFill>
            </a:endParaRPr>
          </a:p>
        </p:txBody>
      </p:sp>
      <p:sp>
        <p:nvSpPr>
          <p:cNvPr id="37" name="Rectangle 36"/>
          <p:cNvSpPr/>
          <p:nvPr/>
        </p:nvSpPr>
        <p:spPr>
          <a:xfrm>
            <a:off x="7703840" y="3014246"/>
            <a:ext cx="93807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101 - 67</a:t>
            </a:r>
            <a:endParaRPr lang="en-US" sz="1600" dirty="0">
              <a:solidFill>
                <a:prstClr val="white"/>
              </a:solidFill>
            </a:endParaRPr>
          </a:p>
        </p:txBody>
      </p:sp>
      <p:sp>
        <p:nvSpPr>
          <p:cNvPr id="42" name="Rectangle 41"/>
          <p:cNvSpPr/>
          <p:nvPr/>
        </p:nvSpPr>
        <p:spPr>
          <a:xfrm>
            <a:off x="7142948" y="33528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prstClr val="white"/>
              </a:solidFill>
            </a:endParaRPr>
          </a:p>
        </p:txBody>
      </p:sp>
      <p:sp>
        <p:nvSpPr>
          <p:cNvPr id="43" name="Rectangle 42"/>
          <p:cNvSpPr/>
          <p:nvPr/>
        </p:nvSpPr>
        <p:spPr>
          <a:xfrm>
            <a:off x="7703840" y="3352800"/>
            <a:ext cx="10518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149 - 131</a:t>
            </a:r>
            <a:endParaRPr lang="en-US" sz="1600" dirty="0">
              <a:solidFill>
                <a:prstClr val="white"/>
              </a:solidFill>
            </a:endParaRPr>
          </a:p>
        </p:txBody>
      </p:sp>
      <p:sp>
        <p:nvSpPr>
          <p:cNvPr id="44" name="Rectangle 43"/>
          <p:cNvSpPr/>
          <p:nvPr/>
        </p:nvSpPr>
        <p:spPr>
          <a:xfrm>
            <a:off x="7112579" y="37338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prstClr val="white"/>
              </a:solidFill>
            </a:endParaRPr>
          </a:p>
        </p:txBody>
      </p:sp>
      <p:sp>
        <p:nvSpPr>
          <p:cNvPr id="47" name="Rectangle 46"/>
          <p:cNvSpPr/>
          <p:nvPr/>
        </p:nvSpPr>
        <p:spPr>
          <a:xfrm>
            <a:off x="7703840" y="3733800"/>
            <a:ext cx="938077" cy="338554"/>
          </a:xfrm>
          <a:prstGeom prst="rect">
            <a:avLst/>
          </a:prstGeom>
        </p:spPr>
        <p:txBody>
          <a:bodyPr wrap="none">
            <a:spAutoFit/>
          </a:bodyPr>
          <a:lstStyle/>
          <a:p>
            <a:r>
              <a:rPr lang="en-US" sz="1600" dirty="0" smtClean="0">
                <a:solidFill>
                  <a:srgbClr val="E6E6E6"/>
                </a:solidFill>
                <a:latin typeface="Helvetica Neue Light" charset="0"/>
                <a:sym typeface="Helvetica Neue Light" charset="0"/>
              </a:rPr>
              <a:t>50 - 57</a:t>
            </a:r>
            <a:r>
              <a:rPr lang="en-US" sz="1600" dirty="0">
                <a:solidFill>
                  <a:prstClr val="white"/>
                </a:solidFill>
                <a:sym typeface="Helvetica Neue Light" charset="0"/>
              </a:rPr>
              <a:t>6</a:t>
            </a:r>
            <a:endParaRPr lang="en-US" sz="1600" dirty="0">
              <a:solidFill>
                <a:prstClr val="white"/>
              </a:solidFill>
            </a:endParaRPr>
          </a:p>
        </p:txBody>
      </p:sp>
      <p:pic>
        <p:nvPicPr>
          <p:cNvPr id="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73898" b="18632"/>
          <a:stretch/>
        </p:blipFill>
        <p:spPr bwMode="auto">
          <a:xfrm>
            <a:off x="658942" y="1055133"/>
            <a:ext cx="2010458" cy="4736068"/>
          </a:xfrm>
          <a:prstGeom prst="rect">
            <a:avLst/>
          </a:prstGeom>
          <a:noFill/>
          <a:ln w="508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5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9559" t="3027" r="32436" b="12302"/>
          <a:stretch/>
        </p:blipFill>
        <p:spPr bwMode="auto">
          <a:xfrm>
            <a:off x="3054634" y="1066800"/>
            <a:ext cx="2806170" cy="4724400"/>
          </a:xfrm>
          <a:prstGeom prst="rect">
            <a:avLst/>
          </a:prstGeom>
          <a:noFill/>
          <a:ln w="508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21700417"/>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KENT</a:t>
            </a:r>
          </a:p>
        </p:txBody>
      </p:sp>
      <p:sp>
        <p:nvSpPr>
          <p:cNvPr id="11" name="Rectangle 10"/>
          <p:cNvSpPr/>
          <p:nvPr/>
        </p:nvSpPr>
        <p:spPr bwMode="auto">
          <a:xfrm>
            <a:off x="6395844" y="724953"/>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655356" y="1154668"/>
            <a:ext cx="2405174" cy="1469886"/>
            <a:chOff x="6655356" y="1154668"/>
            <a:chExt cx="2405174" cy="1469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3692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44 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8974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32% - 20%</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123303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5.75”</a:t>
              </a:r>
              <a:endParaRPr lang="en-US" sz="1600" dirty="0">
                <a:solidFill>
                  <a:srgbClr val="000000"/>
                </a:solidFill>
              </a:endParaRPr>
            </a:p>
          </p:txBody>
        </p:sp>
        <p:sp>
          <p:nvSpPr>
            <p:cNvPr id="31" name="Rectangle 30"/>
            <p:cNvSpPr/>
            <p:nvPr/>
          </p:nvSpPr>
          <p:spPr>
            <a:xfrm>
              <a:off x="6866235" y="2286000"/>
              <a:ext cx="901209"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HbA1c:</a:t>
              </a:r>
              <a:endParaRPr lang="en-US" sz="1600" dirty="0">
                <a:solidFill>
                  <a:srgbClr val="000000"/>
                </a:solidFill>
              </a:endParaRPr>
            </a:p>
          </p:txBody>
        </p:sp>
        <p:sp>
          <p:nvSpPr>
            <p:cNvPr id="32" name="Rectangle 31"/>
            <p:cNvSpPr/>
            <p:nvPr/>
          </p:nvSpPr>
          <p:spPr>
            <a:xfrm>
              <a:off x="7691244" y="2286000"/>
              <a:ext cx="1111202"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5.2 – 5.1 ”</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38" name="Picture 37"/>
          <p:cNvPicPr>
            <a:picLocks noChangeAspect="1"/>
          </p:cNvPicPr>
          <p:nvPr/>
        </p:nvPicPr>
        <p:blipFill rotWithShape="1">
          <a:blip r:embed="rId5">
            <a:extLst>
              <a:ext uri="{28A0092B-C50C-407E-A947-70E740481C1C}">
                <a14:useLocalDpi xmlns:a14="http://schemas.microsoft.com/office/drawing/2010/main" val="0"/>
              </a:ext>
            </a:extLst>
          </a:blip>
          <a:srcRect l="17143" t="3452" r="14566"/>
          <a:stretch/>
        </p:blipFill>
        <p:spPr>
          <a:xfrm>
            <a:off x="228600" y="876299"/>
            <a:ext cx="2691517" cy="5068827"/>
          </a:xfrm>
          <a:prstGeom prst="rect">
            <a:avLst/>
          </a:prstGeom>
          <a:ln w="50800">
            <a:solidFill>
              <a:schemeClr val="bg1"/>
            </a:solidFill>
          </a:ln>
        </p:spPr>
      </p:pic>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l="16544" t="3966" r="17394"/>
          <a:stretch/>
        </p:blipFill>
        <p:spPr>
          <a:xfrm>
            <a:off x="3397349" y="857337"/>
            <a:ext cx="2622451" cy="5087789"/>
          </a:xfrm>
          <a:prstGeom prst="rect">
            <a:avLst/>
          </a:prstGeom>
          <a:ln w="50800">
            <a:solidFill>
              <a:schemeClr val="bg1"/>
            </a:solidFill>
          </a:ln>
        </p:spPr>
      </p:pic>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4134296"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Tree>
    <p:extLst>
      <p:ext uri="{BB962C8B-B14F-4D97-AF65-F5344CB8AC3E}">
        <p14:creationId xmlns:p14="http://schemas.microsoft.com/office/powerpoint/2010/main" val="664646804"/>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DEANN</a:t>
            </a: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535277" y="1154668"/>
            <a:ext cx="2696773" cy="1850886"/>
            <a:chOff x="6535277" y="1154668"/>
            <a:chExt cx="2696773" cy="1850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54080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32.8 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8974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47% - 37%</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a:t>
              </a:r>
              <a:endParaRPr lang="en-US" sz="1600" dirty="0">
                <a:solidFill>
                  <a:srgbClr val="000000"/>
                </a:solidFill>
              </a:endParaRPr>
            </a:p>
          </p:txBody>
        </p:sp>
        <p:sp>
          <p:nvSpPr>
            <p:cNvPr id="31" name="Rectangle 30"/>
            <p:cNvSpPr/>
            <p:nvPr/>
          </p:nvSpPr>
          <p:spPr>
            <a:xfrm>
              <a:off x="7085212"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2286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a:t>
              </a:r>
              <a:endParaRPr lang="en-US" sz="1600" dirty="0">
                <a:solidFill>
                  <a:srgbClr val="000000"/>
                </a:solidFill>
              </a:endParaRPr>
            </a:p>
          </p:txBody>
        </p:sp>
        <p:sp>
          <p:nvSpPr>
            <p:cNvPr id="33" name="Rectangle 32"/>
            <p:cNvSpPr/>
            <p:nvPr/>
          </p:nvSpPr>
          <p:spPr>
            <a:xfrm>
              <a:off x="6535277"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691244" y="2667000"/>
              <a:ext cx="93647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204-162</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38" name="Picture 37"/>
          <p:cNvPicPr>
            <a:picLocks noChangeAspect="1"/>
          </p:cNvPicPr>
          <p:nvPr/>
        </p:nvPicPr>
        <p:blipFill rotWithShape="1">
          <a:blip r:embed="rId5">
            <a:extLst>
              <a:ext uri="{28A0092B-C50C-407E-A947-70E740481C1C}">
                <a14:useLocalDpi xmlns:a14="http://schemas.microsoft.com/office/drawing/2010/main" val="0"/>
              </a:ext>
            </a:extLst>
          </a:blip>
          <a:srcRect l="31031" t="1928" r="25207" b="3019"/>
          <a:stretch/>
        </p:blipFill>
        <p:spPr>
          <a:xfrm>
            <a:off x="1263613" y="1055132"/>
            <a:ext cx="1691423" cy="4898456"/>
          </a:xfrm>
          <a:prstGeom prst="rect">
            <a:avLst/>
          </a:prstGeom>
          <a:ln w="50800">
            <a:solidFill>
              <a:schemeClr val="bg1"/>
            </a:solidFill>
          </a:ln>
        </p:spPr>
      </p:pic>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l="25577" t="7322" r="24605" b="6187"/>
          <a:stretch/>
        </p:blipFill>
        <p:spPr>
          <a:xfrm>
            <a:off x="3581400" y="1066800"/>
            <a:ext cx="2131344" cy="4931113"/>
          </a:xfrm>
          <a:prstGeom prst="rect">
            <a:avLst/>
          </a:prstGeom>
          <a:ln w="50800">
            <a:solidFill>
              <a:schemeClr val="bg1"/>
            </a:solidFill>
          </a:ln>
        </p:spPr>
      </p:pic>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4134296"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6" name="Rectangle 35"/>
          <p:cNvSpPr/>
          <p:nvPr/>
        </p:nvSpPr>
        <p:spPr>
          <a:xfrm>
            <a:off x="6431850" y="3045023"/>
            <a:ext cx="1348190" cy="307777"/>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endParaRPr lang="en-US" sz="1600" dirty="0">
              <a:solidFill>
                <a:srgbClr val="000000"/>
              </a:solidFill>
            </a:endParaRPr>
          </a:p>
        </p:txBody>
      </p:sp>
      <p:sp>
        <p:nvSpPr>
          <p:cNvPr id="37" name="Rectangle 36"/>
          <p:cNvSpPr/>
          <p:nvPr/>
        </p:nvSpPr>
        <p:spPr>
          <a:xfrm>
            <a:off x="7703840" y="3014246"/>
            <a:ext cx="9228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118 - 57</a:t>
            </a:r>
            <a:endParaRPr lang="en-US" sz="1600" dirty="0">
              <a:solidFill>
                <a:srgbClr val="000000"/>
              </a:solidFill>
            </a:endParaRPr>
          </a:p>
        </p:txBody>
      </p:sp>
      <p:sp>
        <p:nvSpPr>
          <p:cNvPr id="42" name="Rectangle 41"/>
          <p:cNvSpPr/>
          <p:nvPr/>
        </p:nvSpPr>
        <p:spPr>
          <a:xfrm>
            <a:off x="7142948" y="33528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srgbClr val="000000"/>
              </a:solidFill>
            </a:endParaRPr>
          </a:p>
        </p:txBody>
      </p:sp>
      <p:sp>
        <p:nvSpPr>
          <p:cNvPr id="43" name="Rectangle 42"/>
          <p:cNvSpPr/>
          <p:nvPr/>
        </p:nvSpPr>
        <p:spPr>
          <a:xfrm>
            <a:off x="7703840" y="3352800"/>
            <a:ext cx="93807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130 - 94</a:t>
            </a:r>
            <a:endParaRPr lang="en-US" sz="1600" dirty="0">
              <a:solidFill>
                <a:srgbClr val="000000"/>
              </a:solidFill>
            </a:endParaRPr>
          </a:p>
        </p:txBody>
      </p:sp>
      <p:sp>
        <p:nvSpPr>
          <p:cNvPr id="44" name="Rectangle 43"/>
          <p:cNvSpPr/>
          <p:nvPr/>
        </p:nvSpPr>
        <p:spPr>
          <a:xfrm>
            <a:off x="7112579" y="37338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srgbClr val="000000"/>
              </a:solidFill>
            </a:endParaRPr>
          </a:p>
        </p:txBody>
      </p:sp>
      <p:sp>
        <p:nvSpPr>
          <p:cNvPr id="47" name="Rectangle 46"/>
          <p:cNvSpPr/>
          <p:nvPr/>
        </p:nvSpPr>
        <p:spPr>
          <a:xfrm>
            <a:off x="7703840" y="3733800"/>
            <a:ext cx="824265" cy="338554"/>
          </a:xfrm>
          <a:prstGeom prst="rect">
            <a:avLst/>
          </a:prstGeom>
        </p:spPr>
        <p:txBody>
          <a:bodyPr wrap="none">
            <a:spAutoFit/>
          </a:bodyPr>
          <a:lstStyle/>
          <a:p>
            <a:r>
              <a:rPr lang="en-US" sz="1600" dirty="0" smtClean="0">
                <a:solidFill>
                  <a:srgbClr val="E6E6E6"/>
                </a:solidFill>
                <a:latin typeface="Helvetica Neue Light" charset="0"/>
                <a:sym typeface="Helvetica Neue Light" charset="0"/>
              </a:rPr>
              <a:t>50 - 57</a:t>
            </a:r>
            <a:endParaRPr lang="en-US" sz="1600" dirty="0">
              <a:solidFill>
                <a:srgbClr val="000000"/>
              </a:solidFill>
            </a:endParaRPr>
          </a:p>
        </p:txBody>
      </p:sp>
      <p:sp>
        <p:nvSpPr>
          <p:cNvPr id="48" name="Rectangle 47"/>
          <p:cNvSpPr/>
          <p:nvPr/>
        </p:nvSpPr>
        <p:spPr>
          <a:xfrm>
            <a:off x="6977505" y="4114800"/>
            <a:ext cx="821059"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HbA1c</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49" name="Rectangle 48"/>
          <p:cNvSpPr/>
          <p:nvPr/>
        </p:nvSpPr>
        <p:spPr>
          <a:xfrm>
            <a:off x="7703840" y="4114800"/>
            <a:ext cx="104227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5.5 – 5.3 </a:t>
            </a:r>
            <a:endParaRPr lang="en-US" sz="1600" dirty="0">
              <a:solidFill>
                <a:srgbClr val="000000"/>
              </a:solidFill>
            </a:endParaRPr>
          </a:p>
        </p:txBody>
      </p:sp>
    </p:spTree>
    <p:extLst>
      <p:ext uri="{BB962C8B-B14F-4D97-AF65-F5344CB8AC3E}">
        <p14:creationId xmlns:p14="http://schemas.microsoft.com/office/powerpoint/2010/main" val="3458211100"/>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ANDRE</a:t>
            </a: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535277" y="1154668"/>
            <a:ext cx="2639065" cy="1850886"/>
            <a:chOff x="6535277" y="1154668"/>
            <a:chExt cx="2639065" cy="1850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48309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100 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8974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49% - 35%</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106150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18”</a:t>
              </a:r>
              <a:endParaRPr lang="en-US" sz="1600" dirty="0">
                <a:solidFill>
                  <a:srgbClr val="000000"/>
                </a:solidFill>
              </a:endParaRPr>
            </a:p>
          </p:txBody>
        </p:sp>
        <p:sp>
          <p:nvSpPr>
            <p:cNvPr id="31" name="Rectangle 30"/>
            <p:cNvSpPr/>
            <p:nvPr/>
          </p:nvSpPr>
          <p:spPr>
            <a:xfrm>
              <a:off x="7085212"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2286000"/>
              <a:ext cx="123303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17.5”</a:t>
              </a:r>
              <a:endParaRPr lang="en-US" sz="1600" dirty="0">
                <a:solidFill>
                  <a:srgbClr val="000000"/>
                </a:solidFill>
              </a:endParaRPr>
            </a:p>
          </p:txBody>
        </p:sp>
        <p:sp>
          <p:nvSpPr>
            <p:cNvPr id="33" name="Rectangle 32"/>
            <p:cNvSpPr/>
            <p:nvPr/>
          </p:nvSpPr>
          <p:spPr>
            <a:xfrm>
              <a:off x="6535277"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691244" y="2667000"/>
              <a:ext cx="93647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193-149</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38" name="Picture 37"/>
          <p:cNvPicPr>
            <a:picLocks noChangeAspect="1"/>
          </p:cNvPicPr>
          <p:nvPr/>
        </p:nvPicPr>
        <p:blipFill rotWithShape="1">
          <a:blip r:embed="rId5">
            <a:extLst>
              <a:ext uri="{28A0092B-C50C-407E-A947-70E740481C1C}">
                <a14:useLocalDpi xmlns:a14="http://schemas.microsoft.com/office/drawing/2010/main" val="0"/>
              </a:ext>
            </a:extLst>
          </a:blip>
          <a:srcRect l="1801" t="1" b="1301"/>
          <a:stretch/>
        </p:blipFill>
        <p:spPr>
          <a:xfrm>
            <a:off x="921585" y="1205395"/>
            <a:ext cx="2202615" cy="4573058"/>
          </a:xfrm>
          <a:prstGeom prst="rect">
            <a:avLst/>
          </a:prstGeom>
          <a:ln w="50800">
            <a:solidFill>
              <a:schemeClr val="bg1"/>
            </a:solidFill>
          </a:ln>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9474" y="1154668"/>
            <a:ext cx="2311892" cy="4623784"/>
          </a:xfrm>
          <a:prstGeom prst="rect">
            <a:avLst/>
          </a:prstGeom>
          <a:ln w="50800">
            <a:solidFill>
              <a:schemeClr val="bg1"/>
            </a:solidFill>
          </a:ln>
        </p:spPr>
      </p:pic>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4134296"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6" name="Rectangle 35"/>
          <p:cNvSpPr/>
          <p:nvPr/>
        </p:nvSpPr>
        <p:spPr>
          <a:xfrm>
            <a:off x="6431850" y="3045023"/>
            <a:ext cx="1348190" cy="307777"/>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endParaRPr lang="en-US" sz="1600" dirty="0">
              <a:solidFill>
                <a:srgbClr val="000000"/>
              </a:solidFill>
            </a:endParaRPr>
          </a:p>
        </p:txBody>
      </p:sp>
      <p:sp>
        <p:nvSpPr>
          <p:cNvPr id="37" name="Rectangle 36"/>
          <p:cNvSpPr/>
          <p:nvPr/>
        </p:nvSpPr>
        <p:spPr>
          <a:xfrm>
            <a:off x="7703840" y="3014246"/>
            <a:ext cx="8242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80 - 54</a:t>
            </a:r>
            <a:endParaRPr lang="en-US" sz="1600" dirty="0">
              <a:solidFill>
                <a:srgbClr val="000000"/>
              </a:solidFill>
            </a:endParaRPr>
          </a:p>
        </p:txBody>
      </p:sp>
      <p:sp>
        <p:nvSpPr>
          <p:cNvPr id="42" name="Rectangle 41"/>
          <p:cNvSpPr/>
          <p:nvPr/>
        </p:nvSpPr>
        <p:spPr>
          <a:xfrm>
            <a:off x="7142948" y="33528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srgbClr val="000000"/>
              </a:solidFill>
            </a:endParaRPr>
          </a:p>
        </p:txBody>
      </p:sp>
      <p:sp>
        <p:nvSpPr>
          <p:cNvPr id="43" name="Rectangle 42"/>
          <p:cNvSpPr/>
          <p:nvPr/>
        </p:nvSpPr>
        <p:spPr>
          <a:xfrm>
            <a:off x="7703840" y="3352800"/>
            <a:ext cx="9228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116 - 88</a:t>
            </a:r>
            <a:endParaRPr lang="en-US" sz="1600" dirty="0">
              <a:solidFill>
                <a:srgbClr val="000000"/>
              </a:solidFill>
            </a:endParaRPr>
          </a:p>
        </p:txBody>
      </p:sp>
      <p:sp>
        <p:nvSpPr>
          <p:cNvPr id="44" name="Rectangle 43"/>
          <p:cNvSpPr/>
          <p:nvPr/>
        </p:nvSpPr>
        <p:spPr>
          <a:xfrm>
            <a:off x="7112579" y="37338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srgbClr val="000000"/>
              </a:solidFill>
            </a:endParaRPr>
          </a:p>
        </p:txBody>
      </p:sp>
      <p:sp>
        <p:nvSpPr>
          <p:cNvPr id="47" name="Rectangle 46"/>
          <p:cNvSpPr/>
          <p:nvPr/>
        </p:nvSpPr>
        <p:spPr>
          <a:xfrm>
            <a:off x="7703840" y="3733800"/>
            <a:ext cx="824265" cy="338554"/>
          </a:xfrm>
          <a:prstGeom prst="rect">
            <a:avLst/>
          </a:prstGeom>
        </p:spPr>
        <p:txBody>
          <a:bodyPr wrap="none">
            <a:spAutoFit/>
          </a:bodyPr>
          <a:lstStyle/>
          <a:p>
            <a:r>
              <a:rPr lang="en-US" sz="1600" dirty="0" smtClean="0">
                <a:solidFill>
                  <a:srgbClr val="E6E6E6"/>
                </a:solidFill>
                <a:latin typeface="Helvetica Neue Light" charset="0"/>
                <a:sym typeface="Helvetica Neue Light" charset="0"/>
              </a:rPr>
              <a:t>44 - 57</a:t>
            </a:r>
            <a:endParaRPr lang="en-US" sz="1600" dirty="0">
              <a:solidFill>
                <a:srgbClr val="000000"/>
              </a:solidFill>
            </a:endParaRPr>
          </a:p>
        </p:txBody>
      </p:sp>
      <p:sp>
        <p:nvSpPr>
          <p:cNvPr id="48" name="Rectangle 47"/>
          <p:cNvSpPr/>
          <p:nvPr/>
        </p:nvSpPr>
        <p:spPr>
          <a:xfrm>
            <a:off x="6839647" y="4114800"/>
            <a:ext cx="95891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Glucose</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49" name="Rectangle 48"/>
          <p:cNvSpPr/>
          <p:nvPr/>
        </p:nvSpPr>
        <p:spPr>
          <a:xfrm>
            <a:off x="7703840" y="4114800"/>
            <a:ext cx="8242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82 - 69</a:t>
            </a:r>
            <a:endParaRPr lang="en-US" sz="1600" dirty="0">
              <a:solidFill>
                <a:srgbClr val="000000"/>
              </a:solidFill>
            </a:endParaRPr>
          </a:p>
        </p:txBody>
      </p:sp>
    </p:spTree>
    <p:extLst>
      <p:ext uri="{BB962C8B-B14F-4D97-AF65-F5344CB8AC3E}">
        <p14:creationId xmlns:p14="http://schemas.microsoft.com/office/powerpoint/2010/main" val="907450377"/>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MIKE</a:t>
            </a: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655356" y="1154668"/>
            <a:ext cx="2576694" cy="1469886"/>
            <a:chOff x="6655356" y="1154668"/>
            <a:chExt cx="2576694" cy="1469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54080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43.6 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8974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36% - 20%</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123303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12.5”</a:t>
              </a:r>
              <a:endParaRPr lang="en-US" sz="1600" dirty="0">
                <a:solidFill>
                  <a:srgbClr val="000000"/>
                </a:solidFill>
              </a:endParaRPr>
            </a:p>
          </p:txBody>
        </p:sp>
        <p:sp>
          <p:nvSpPr>
            <p:cNvPr id="31" name="Rectangle 30"/>
            <p:cNvSpPr/>
            <p:nvPr/>
          </p:nvSpPr>
          <p:spPr>
            <a:xfrm>
              <a:off x="7085212"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2286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7”</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38" name="Picture 37"/>
          <p:cNvPicPr>
            <a:picLocks noChangeAspect="1"/>
          </p:cNvPicPr>
          <p:nvPr/>
        </p:nvPicPr>
        <p:blipFill rotWithShape="1">
          <a:blip r:embed="rId5">
            <a:extLst>
              <a:ext uri="{28A0092B-C50C-407E-A947-70E740481C1C}">
                <a14:useLocalDpi xmlns:a14="http://schemas.microsoft.com/office/drawing/2010/main" val="0"/>
              </a:ext>
            </a:extLst>
          </a:blip>
          <a:srcRect l="45871" t="23811" r="13558" b="3774"/>
          <a:stretch/>
        </p:blipFill>
        <p:spPr>
          <a:xfrm>
            <a:off x="790141" y="881439"/>
            <a:ext cx="2127173" cy="5067598"/>
          </a:xfrm>
          <a:prstGeom prst="rect">
            <a:avLst/>
          </a:prstGeom>
          <a:ln w="50800">
            <a:solidFill>
              <a:schemeClr val="bg1"/>
            </a:solidFill>
          </a:ln>
        </p:spPr>
      </p:pic>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l="15072" t="3436" r="7486"/>
          <a:stretch/>
        </p:blipFill>
        <p:spPr>
          <a:xfrm>
            <a:off x="3873017" y="881439"/>
            <a:ext cx="1785257" cy="5059262"/>
          </a:xfrm>
          <a:prstGeom prst="rect">
            <a:avLst/>
          </a:prstGeom>
          <a:ln w="50800">
            <a:solidFill>
              <a:schemeClr val="bg1"/>
            </a:solidFill>
          </a:ln>
        </p:spPr>
      </p:pic>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4134296"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6" name="Rectangle 35"/>
          <p:cNvSpPr/>
          <p:nvPr/>
        </p:nvSpPr>
        <p:spPr>
          <a:xfrm>
            <a:off x="6431850" y="2697777"/>
            <a:ext cx="1348190" cy="307777"/>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endParaRPr lang="en-US" sz="1600" dirty="0">
              <a:solidFill>
                <a:srgbClr val="000000"/>
              </a:solidFill>
            </a:endParaRPr>
          </a:p>
        </p:txBody>
      </p:sp>
      <p:sp>
        <p:nvSpPr>
          <p:cNvPr id="37" name="Rectangle 36"/>
          <p:cNvSpPr/>
          <p:nvPr/>
        </p:nvSpPr>
        <p:spPr>
          <a:xfrm>
            <a:off x="7703840" y="2667000"/>
            <a:ext cx="9228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112 - 78</a:t>
            </a:r>
            <a:endParaRPr lang="en-US" sz="1600" dirty="0">
              <a:solidFill>
                <a:srgbClr val="000000"/>
              </a:solidFill>
            </a:endParaRPr>
          </a:p>
        </p:txBody>
      </p:sp>
    </p:spTree>
    <p:extLst>
      <p:ext uri="{BB962C8B-B14F-4D97-AF65-F5344CB8AC3E}">
        <p14:creationId xmlns:p14="http://schemas.microsoft.com/office/powerpoint/2010/main" val="2028133337"/>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9"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JERRY</a:t>
            </a: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535277" y="1154668"/>
            <a:ext cx="2525253" cy="1850886"/>
            <a:chOff x="6535277" y="1154668"/>
            <a:chExt cx="2525253" cy="1850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3692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31 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8974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32% - 10%</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1346844"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14.75”</a:t>
              </a:r>
              <a:endParaRPr lang="en-US" sz="1600" dirty="0">
                <a:solidFill>
                  <a:srgbClr val="000000"/>
                </a:solidFill>
              </a:endParaRPr>
            </a:p>
          </p:txBody>
        </p:sp>
        <p:sp>
          <p:nvSpPr>
            <p:cNvPr id="31" name="Rectangle 30"/>
            <p:cNvSpPr/>
            <p:nvPr/>
          </p:nvSpPr>
          <p:spPr>
            <a:xfrm>
              <a:off x="7085212"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2286000"/>
              <a:ext cx="106150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12”</a:t>
              </a:r>
              <a:endParaRPr lang="en-US" sz="1600" dirty="0">
                <a:solidFill>
                  <a:srgbClr val="000000"/>
                </a:solidFill>
              </a:endParaRPr>
            </a:p>
          </p:txBody>
        </p:sp>
        <p:sp>
          <p:nvSpPr>
            <p:cNvPr id="33" name="Rectangle 32"/>
            <p:cNvSpPr/>
            <p:nvPr/>
          </p:nvSpPr>
          <p:spPr>
            <a:xfrm>
              <a:off x="6535277"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691244" y="2667000"/>
              <a:ext cx="10518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183 - 159</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38" name="Picture 37"/>
          <p:cNvPicPr>
            <a:picLocks noChangeAspect="1"/>
          </p:cNvPicPr>
          <p:nvPr/>
        </p:nvPicPr>
        <p:blipFill rotWithShape="1">
          <a:blip r:embed="rId5">
            <a:extLst>
              <a:ext uri="{28A0092B-C50C-407E-A947-70E740481C1C}">
                <a14:useLocalDpi xmlns:a14="http://schemas.microsoft.com/office/drawing/2010/main" val="0"/>
              </a:ext>
            </a:extLst>
          </a:blip>
          <a:srcRect b="28599"/>
          <a:stretch/>
        </p:blipFill>
        <p:spPr>
          <a:xfrm>
            <a:off x="599715" y="1273745"/>
            <a:ext cx="2508025" cy="4376044"/>
          </a:xfrm>
          <a:prstGeom prst="rect">
            <a:avLst/>
          </a:prstGeom>
          <a:ln w="50800">
            <a:solidFill>
              <a:schemeClr val="bg1"/>
            </a:solidFill>
          </a:ln>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800" y="1300973"/>
            <a:ext cx="2530399" cy="4337827"/>
          </a:xfrm>
          <a:prstGeom prst="rect">
            <a:avLst/>
          </a:prstGeom>
          <a:ln w="50800">
            <a:solidFill>
              <a:schemeClr val="bg1"/>
            </a:solidFill>
          </a:ln>
        </p:spPr>
      </p:pic>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4134296"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6" name="Rectangle 35"/>
          <p:cNvSpPr/>
          <p:nvPr/>
        </p:nvSpPr>
        <p:spPr>
          <a:xfrm>
            <a:off x="6726546" y="3045023"/>
            <a:ext cx="105349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Glucose</a:t>
            </a:r>
            <a:r>
              <a:rPr lang="en-US" altLang="en-US" sz="14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37" name="Rectangle 36"/>
          <p:cNvSpPr/>
          <p:nvPr/>
        </p:nvSpPr>
        <p:spPr>
          <a:xfrm>
            <a:off x="7703840" y="3014246"/>
            <a:ext cx="93807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102 - 88</a:t>
            </a:r>
            <a:endParaRPr lang="en-US" sz="1600" dirty="0">
              <a:solidFill>
                <a:srgbClr val="000000"/>
              </a:solidFill>
            </a:endParaRPr>
          </a:p>
        </p:txBody>
      </p:sp>
      <p:sp>
        <p:nvSpPr>
          <p:cNvPr id="42" name="Rectangle 41"/>
          <p:cNvSpPr/>
          <p:nvPr/>
        </p:nvSpPr>
        <p:spPr>
          <a:xfrm>
            <a:off x="7142948" y="33528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srgbClr val="000000"/>
              </a:solidFill>
            </a:endParaRPr>
          </a:p>
        </p:txBody>
      </p:sp>
      <p:sp>
        <p:nvSpPr>
          <p:cNvPr id="43" name="Rectangle 42"/>
          <p:cNvSpPr/>
          <p:nvPr/>
        </p:nvSpPr>
        <p:spPr>
          <a:xfrm>
            <a:off x="7703840" y="3352800"/>
            <a:ext cx="93807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130 - 92</a:t>
            </a:r>
            <a:endParaRPr lang="en-US" sz="1600" dirty="0">
              <a:solidFill>
                <a:srgbClr val="000000"/>
              </a:solidFill>
            </a:endParaRPr>
          </a:p>
        </p:txBody>
      </p:sp>
      <p:sp>
        <p:nvSpPr>
          <p:cNvPr id="44" name="Rectangle 43"/>
          <p:cNvSpPr/>
          <p:nvPr/>
        </p:nvSpPr>
        <p:spPr>
          <a:xfrm>
            <a:off x="7112579" y="37338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srgbClr val="000000"/>
              </a:solidFill>
            </a:endParaRPr>
          </a:p>
        </p:txBody>
      </p:sp>
      <p:sp>
        <p:nvSpPr>
          <p:cNvPr id="47" name="Rectangle 46"/>
          <p:cNvSpPr/>
          <p:nvPr/>
        </p:nvSpPr>
        <p:spPr>
          <a:xfrm>
            <a:off x="7703840" y="3733800"/>
            <a:ext cx="824265" cy="338554"/>
          </a:xfrm>
          <a:prstGeom prst="rect">
            <a:avLst/>
          </a:prstGeom>
        </p:spPr>
        <p:txBody>
          <a:bodyPr wrap="none">
            <a:spAutoFit/>
          </a:bodyPr>
          <a:lstStyle/>
          <a:p>
            <a:r>
              <a:rPr lang="en-US" sz="1600" dirty="0" smtClean="0">
                <a:solidFill>
                  <a:srgbClr val="E6E6E6"/>
                </a:solidFill>
                <a:latin typeface="Helvetica Neue Light" charset="0"/>
                <a:sym typeface="Helvetica Neue Light" charset="0"/>
              </a:rPr>
              <a:t>42 - 52</a:t>
            </a:r>
            <a:endParaRPr lang="en-US" sz="1600" dirty="0">
              <a:solidFill>
                <a:srgbClr val="000000"/>
              </a:solidFill>
            </a:endParaRPr>
          </a:p>
        </p:txBody>
      </p:sp>
      <p:sp>
        <p:nvSpPr>
          <p:cNvPr id="48" name="Rectangle 47"/>
          <p:cNvSpPr/>
          <p:nvPr/>
        </p:nvSpPr>
        <p:spPr>
          <a:xfrm>
            <a:off x="6977505" y="4114800"/>
            <a:ext cx="821059"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HbA1c</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49" name="Rectangle 48"/>
          <p:cNvSpPr/>
          <p:nvPr/>
        </p:nvSpPr>
        <p:spPr>
          <a:xfrm>
            <a:off x="7703840" y="4114800"/>
            <a:ext cx="104227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5.2 – 4.7 </a:t>
            </a:r>
            <a:endParaRPr lang="en-US" sz="1600" dirty="0">
              <a:solidFill>
                <a:srgbClr val="000000"/>
              </a:solidFill>
            </a:endParaRPr>
          </a:p>
        </p:txBody>
      </p:sp>
    </p:spTree>
    <p:extLst>
      <p:ext uri="{BB962C8B-B14F-4D97-AF65-F5344CB8AC3E}">
        <p14:creationId xmlns:p14="http://schemas.microsoft.com/office/powerpoint/2010/main" val="1941664601"/>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2">
                <a:shade val="45000"/>
                <a:satMod val="135000"/>
              </a:schemeClr>
              <a:prstClr val="white"/>
            </a:duotone>
            <a:lum contrast="35000"/>
            <a:alphaModFix/>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50653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KYLIE</a:t>
            </a: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535277" y="1154668"/>
            <a:ext cx="2696773" cy="1850886"/>
            <a:chOff x="6535277" y="1154668"/>
            <a:chExt cx="2696773" cy="1850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54080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24.3 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7448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32% - 11%</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9”</a:t>
              </a:r>
              <a:endParaRPr lang="en-US" sz="1600" dirty="0">
                <a:solidFill>
                  <a:srgbClr val="000000"/>
                </a:solidFill>
              </a:endParaRPr>
            </a:p>
          </p:txBody>
        </p:sp>
        <p:sp>
          <p:nvSpPr>
            <p:cNvPr id="31" name="Rectangle 30"/>
            <p:cNvSpPr/>
            <p:nvPr/>
          </p:nvSpPr>
          <p:spPr>
            <a:xfrm>
              <a:off x="7085212"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2286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6”</a:t>
              </a:r>
              <a:endParaRPr lang="en-US" sz="1600" dirty="0">
                <a:solidFill>
                  <a:srgbClr val="000000"/>
                </a:solidFill>
              </a:endParaRPr>
            </a:p>
          </p:txBody>
        </p:sp>
        <p:sp>
          <p:nvSpPr>
            <p:cNvPr id="33" name="Rectangle 32"/>
            <p:cNvSpPr/>
            <p:nvPr/>
          </p:nvSpPr>
          <p:spPr>
            <a:xfrm>
              <a:off x="6535277"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691244" y="2667000"/>
              <a:ext cx="10518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240 - 185</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788519"/>
            <a:ext cx="1473724" cy="5128562"/>
          </a:xfrm>
          <a:prstGeom prst="rect">
            <a:avLst/>
          </a:prstGeom>
          <a:ln w="50800">
            <a:solidFill>
              <a:schemeClr val="bg1"/>
            </a:solidFill>
          </a:ln>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7274" y="788519"/>
            <a:ext cx="2549453" cy="5115515"/>
          </a:xfrm>
          <a:prstGeom prst="rect">
            <a:avLst/>
          </a:prstGeom>
          <a:ln w="50800">
            <a:solidFill>
              <a:schemeClr val="bg1"/>
            </a:solidFill>
          </a:ln>
        </p:spPr>
      </p:pic>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4134296"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6" name="Rectangle 35"/>
          <p:cNvSpPr/>
          <p:nvPr/>
        </p:nvSpPr>
        <p:spPr>
          <a:xfrm>
            <a:off x="6431850" y="3045023"/>
            <a:ext cx="1348190" cy="307777"/>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endParaRPr lang="en-US" sz="1600" dirty="0">
              <a:solidFill>
                <a:srgbClr val="000000"/>
              </a:solidFill>
            </a:endParaRPr>
          </a:p>
        </p:txBody>
      </p:sp>
      <p:sp>
        <p:nvSpPr>
          <p:cNvPr id="37" name="Rectangle 36"/>
          <p:cNvSpPr/>
          <p:nvPr/>
        </p:nvSpPr>
        <p:spPr>
          <a:xfrm>
            <a:off x="7703840" y="3014246"/>
            <a:ext cx="8242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81 - 55</a:t>
            </a:r>
            <a:endParaRPr lang="en-US" sz="1600" dirty="0">
              <a:solidFill>
                <a:srgbClr val="000000"/>
              </a:solidFill>
            </a:endParaRPr>
          </a:p>
        </p:txBody>
      </p:sp>
      <p:sp>
        <p:nvSpPr>
          <p:cNvPr id="42" name="Rectangle 41"/>
          <p:cNvSpPr/>
          <p:nvPr/>
        </p:nvSpPr>
        <p:spPr>
          <a:xfrm>
            <a:off x="7142948" y="33528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srgbClr val="000000"/>
              </a:solidFill>
            </a:endParaRPr>
          </a:p>
        </p:txBody>
      </p:sp>
      <p:sp>
        <p:nvSpPr>
          <p:cNvPr id="43" name="Rectangle 42"/>
          <p:cNvSpPr/>
          <p:nvPr/>
        </p:nvSpPr>
        <p:spPr>
          <a:xfrm>
            <a:off x="7703840" y="3352800"/>
            <a:ext cx="93807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163 - 98</a:t>
            </a:r>
            <a:endParaRPr lang="en-US" sz="1600" dirty="0">
              <a:solidFill>
                <a:srgbClr val="000000"/>
              </a:solidFill>
            </a:endParaRPr>
          </a:p>
        </p:txBody>
      </p:sp>
      <p:sp>
        <p:nvSpPr>
          <p:cNvPr id="44" name="Rectangle 43"/>
          <p:cNvSpPr/>
          <p:nvPr/>
        </p:nvSpPr>
        <p:spPr>
          <a:xfrm>
            <a:off x="7112579" y="37338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srgbClr val="000000"/>
              </a:solidFill>
            </a:endParaRPr>
          </a:p>
        </p:txBody>
      </p:sp>
      <p:sp>
        <p:nvSpPr>
          <p:cNvPr id="47" name="Rectangle 46"/>
          <p:cNvSpPr/>
          <p:nvPr/>
        </p:nvSpPr>
        <p:spPr>
          <a:xfrm>
            <a:off x="7703840" y="3733800"/>
            <a:ext cx="824265" cy="338554"/>
          </a:xfrm>
          <a:prstGeom prst="rect">
            <a:avLst/>
          </a:prstGeom>
        </p:spPr>
        <p:txBody>
          <a:bodyPr wrap="none">
            <a:spAutoFit/>
          </a:bodyPr>
          <a:lstStyle/>
          <a:p>
            <a:r>
              <a:rPr lang="en-US" sz="1600" dirty="0" smtClean="0">
                <a:solidFill>
                  <a:srgbClr val="E6E6E6"/>
                </a:solidFill>
                <a:latin typeface="Helvetica Neue Light" charset="0"/>
                <a:sym typeface="Helvetica Neue Light" charset="0"/>
              </a:rPr>
              <a:t>61 - 76</a:t>
            </a:r>
            <a:endParaRPr lang="en-US" sz="1600" dirty="0">
              <a:solidFill>
                <a:srgbClr val="000000"/>
              </a:solidFill>
            </a:endParaRPr>
          </a:p>
        </p:txBody>
      </p:sp>
      <p:sp>
        <p:nvSpPr>
          <p:cNvPr id="48" name="Rectangle 47"/>
          <p:cNvSpPr/>
          <p:nvPr/>
        </p:nvSpPr>
        <p:spPr>
          <a:xfrm>
            <a:off x="6977505" y="4114800"/>
            <a:ext cx="821059"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HbA1c</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49" name="Rectangle 48"/>
          <p:cNvSpPr/>
          <p:nvPr/>
        </p:nvSpPr>
        <p:spPr>
          <a:xfrm>
            <a:off x="7703840" y="4114800"/>
            <a:ext cx="104227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5.7 – 5.2 </a:t>
            </a:r>
            <a:endParaRPr lang="en-US" sz="1600" dirty="0">
              <a:solidFill>
                <a:srgbClr val="000000"/>
              </a:solidFill>
            </a:endParaRPr>
          </a:p>
        </p:txBody>
      </p:sp>
    </p:spTree>
    <p:extLst>
      <p:ext uri="{BB962C8B-B14F-4D97-AF65-F5344CB8AC3E}">
        <p14:creationId xmlns:p14="http://schemas.microsoft.com/office/powerpoint/2010/main" val="4184677489"/>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KENT</a:t>
            </a:r>
          </a:p>
        </p:txBody>
      </p:sp>
      <p:sp>
        <p:nvSpPr>
          <p:cNvPr id="11" name="Rectangle 10"/>
          <p:cNvSpPr/>
          <p:nvPr/>
        </p:nvSpPr>
        <p:spPr bwMode="auto">
          <a:xfrm>
            <a:off x="63627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535277" y="1154668"/>
            <a:ext cx="2525253" cy="1850886"/>
            <a:chOff x="6535277" y="1154668"/>
            <a:chExt cx="2525253" cy="1850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3692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50 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36127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31.2% - 20%</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9”</a:t>
              </a:r>
              <a:endParaRPr lang="en-US" sz="1600" dirty="0">
                <a:solidFill>
                  <a:srgbClr val="000000"/>
                </a:solidFill>
              </a:endParaRPr>
            </a:p>
          </p:txBody>
        </p:sp>
        <p:sp>
          <p:nvSpPr>
            <p:cNvPr id="31" name="Rectangle 30"/>
            <p:cNvSpPr/>
            <p:nvPr/>
          </p:nvSpPr>
          <p:spPr>
            <a:xfrm>
              <a:off x="7085212"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2286000"/>
              <a:ext cx="11192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3.5”</a:t>
              </a:r>
              <a:endParaRPr lang="en-US" sz="1600" dirty="0">
                <a:solidFill>
                  <a:srgbClr val="000000"/>
                </a:solidFill>
              </a:endParaRPr>
            </a:p>
          </p:txBody>
        </p:sp>
        <p:sp>
          <p:nvSpPr>
            <p:cNvPr id="33" name="Rectangle 32"/>
            <p:cNvSpPr/>
            <p:nvPr/>
          </p:nvSpPr>
          <p:spPr>
            <a:xfrm>
              <a:off x="6535277"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691244" y="2667000"/>
              <a:ext cx="93647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220-194</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722" y="1067881"/>
            <a:ext cx="2005314" cy="4723319"/>
          </a:xfrm>
          <a:prstGeom prst="rect">
            <a:avLst/>
          </a:prstGeom>
          <a:ln w="50800">
            <a:solidFill>
              <a:schemeClr val="bg1"/>
            </a:solidFill>
          </a:ln>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1032152"/>
            <a:ext cx="1860683" cy="4859232"/>
          </a:xfrm>
          <a:prstGeom prst="rect">
            <a:avLst/>
          </a:prstGeom>
          <a:ln w="50800">
            <a:solidFill>
              <a:schemeClr val="bg1"/>
            </a:solidFill>
          </a:ln>
        </p:spPr>
      </p:pic>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4134296"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6" name="Rectangle 35"/>
          <p:cNvSpPr/>
          <p:nvPr/>
        </p:nvSpPr>
        <p:spPr>
          <a:xfrm>
            <a:off x="6431850" y="3045023"/>
            <a:ext cx="1348190" cy="307777"/>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endParaRPr lang="en-US" sz="1600" dirty="0">
              <a:solidFill>
                <a:srgbClr val="000000"/>
              </a:solidFill>
            </a:endParaRPr>
          </a:p>
        </p:txBody>
      </p:sp>
      <p:sp>
        <p:nvSpPr>
          <p:cNvPr id="37" name="Rectangle 36"/>
          <p:cNvSpPr/>
          <p:nvPr/>
        </p:nvSpPr>
        <p:spPr>
          <a:xfrm>
            <a:off x="7703840" y="3014246"/>
            <a:ext cx="93807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165 - 57</a:t>
            </a:r>
            <a:endParaRPr lang="en-US" sz="1600" dirty="0">
              <a:solidFill>
                <a:srgbClr val="000000"/>
              </a:solidFill>
            </a:endParaRPr>
          </a:p>
        </p:txBody>
      </p:sp>
      <p:sp>
        <p:nvSpPr>
          <p:cNvPr id="42" name="Rectangle 41"/>
          <p:cNvSpPr/>
          <p:nvPr/>
        </p:nvSpPr>
        <p:spPr>
          <a:xfrm>
            <a:off x="7142948" y="33528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srgbClr val="000000"/>
              </a:solidFill>
            </a:endParaRPr>
          </a:p>
        </p:txBody>
      </p:sp>
      <p:sp>
        <p:nvSpPr>
          <p:cNvPr id="43" name="Rectangle 42"/>
          <p:cNvSpPr/>
          <p:nvPr/>
        </p:nvSpPr>
        <p:spPr>
          <a:xfrm>
            <a:off x="7703840" y="3352800"/>
            <a:ext cx="10518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144 - 123</a:t>
            </a:r>
            <a:endParaRPr lang="en-US" sz="1600" dirty="0">
              <a:solidFill>
                <a:srgbClr val="000000"/>
              </a:solidFill>
            </a:endParaRPr>
          </a:p>
        </p:txBody>
      </p:sp>
      <p:sp>
        <p:nvSpPr>
          <p:cNvPr id="44" name="Rectangle 43"/>
          <p:cNvSpPr/>
          <p:nvPr/>
        </p:nvSpPr>
        <p:spPr>
          <a:xfrm>
            <a:off x="7112579" y="37338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srgbClr val="000000"/>
              </a:solidFill>
            </a:endParaRPr>
          </a:p>
        </p:txBody>
      </p:sp>
      <p:sp>
        <p:nvSpPr>
          <p:cNvPr id="47" name="Rectangle 46"/>
          <p:cNvSpPr/>
          <p:nvPr/>
        </p:nvSpPr>
        <p:spPr>
          <a:xfrm>
            <a:off x="7703840" y="3733800"/>
            <a:ext cx="824265" cy="338554"/>
          </a:xfrm>
          <a:prstGeom prst="rect">
            <a:avLst/>
          </a:prstGeom>
        </p:spPr>
        <p:txBody>
          <a:bodyPr wrap="none">
            <a:spAutoFit/>
          </a:bodyPr>
          <a:lstStyle/>
          <a:p>
            <a:r>
              <a:rPr lang="en-US" sz="1600" dirty="0" smtClean="0">
                <a:solidFill>
                  <a:srgbClr val="E6E6E6"/>
                </a:solidFill>
                <a:latin typeface="Helvetica Neue Light" charset="0"/>
                <a:sym typeface="Helvetica Neue Light" charset="0"/>
              </a:rPr>
              <a:t>43 - 60</a:t>
            </a:r>
            <a:endParaRPr lang="en-US" sz="1600" dirty="0">
              <a:solidFill>
                <a:srgbClr val="000000"/>
              </a:solidFill>
            </a:endParaRPr>
          </a:p>
        </p:txBody>
      </p:sp>
      <p:sp>
        <p:nvSpPr>
          <p:cNvPr id="48" name="Rectangle 47"/>
          <p:cNvSpPr/>
          <p:nvPr/>
        </p:nvSpPr>
        <p:spPr>
          <a:xfrm>
            <a:off x="6977505" y="4114800"/>
            <a:ext cx="821059"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HbA1c</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49" name="Rectangle 48"/>
          <p:cNvSpPr/>
          <p:nvPr/>
        </p:nvSpPr>
        <p:spPr>
          <a:xfrm>
            <a:off x="7703840" y="4114800"/>
            <a:ext cx="104227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5.5 – 5.2 </a:t>
            </a:r>
            <a:endParaRPr lang="en-US" sz="1600" dirty="0">
              <a:solidFill>
                <a:srgbClr val="000000"/>
              </a:solidFill>
            </a:endParaRPr>
          </a:p>
        </p:txBody>
      </p:sp>
    </p:spTree>
    <p:extLst>
      <p:ext uri="{BB962C8B-B14F-4D97-AF65-F5344CB8AC3E}">
        <p14:creationId xmlns:p14="http://schemas.microsoft.com/office/powerpoint/2010/main" val="4210122419"/>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STEPHANNIE </a:t>
            </a:r>
          </a:p>
        </p:txBody>
      </p:sp>
      <p:sp>
        <p:nvSpPr>
          <p:cNvPr id="11" name="Rectangle 10"/>
          <p:cNvSpPr/>
          <p:nvPr/>
        </p:nvSpPr>
        <p:spPr bwMode="auto">
          <a:xfrm>
            <a:off x="6400800" y="757654"/>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97468"/>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535277" y="1154668"/>
            <a:ext cx="2525253" cy="1850886"/>
            <a:chOff x="6535277" y="1154668"/>
            <a:chExt cx="2525253" cy="1850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3692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40 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8974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51% - 30%</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11192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9.5”</a:t>
              </a:r>
              <a:endParaRPr lang="en-US" sz="1600" dirty="0">
                <a:solidFill>
                  <a:srgbClr val="000000"/>
                </a:solidFill>
              </a:endParaRPr>
            </a:p>
          </p:txBody>
        </p:sp>
        <p:sp>
          <p:nvSpPr>
            <p:cNvPr id="31" name="Rectangle 30"/>
            <p:cNvSpPr/>
            <p:nvPr/>
          </p:nvSpPr>
          <p:spPr>
            <a:xfrm>
              <a:off x="7085212"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2286000"/>
              <a:ext cx="1046248"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11”</a:t>
              </a:r>
              <a:endParaRPr lang="en-US" sz="1600" dirty="0">
                <a:solidFill>
                  <a:srgbClr val="000000"/>
                </a:solidFill>
              </a:endParaRPr>
            </a:p>
          </p:txBody>
        </p:sp>
        <p:sp>
          <p:nvSpPr>
            <p:cNvPr id="33" name="Rectangle 32"/>
            <p:cNvSpPr/>
            <p:nvPr/>
          </p:nvSpPr>
          <p:spPr>
            <a:xfrm>
              <a:off x="6535277"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691244" y="2667000"/>
              <a:ext cx="99418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183 -169</a:t>
              </a:r>
              <a:endParaRPr lang="en-US" sz="1600" dirty="0">
                <a:solidFill>
                  <a:srgbClr val="000000"/>
                </a:solidFill>
              </a:endParaRPr>
            </a:p>
          </p:txBody>
        </p:sp>
      </p:grpSp>
      <p:sp>
        <p:nvSpPr>
          <p:cNvPr id="45" name="Rectangle 44"/>
          <p:cNvSpPr/>
          <p:nvPr/>
        </p:nvSpPr>
        <p:spPr bwMode="auto">
          <a:xfrm>
            <a:off x="3692910" y="158447"/>
            <a:ext cx="287552"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4191000" y="158447"/>
            <a:ext cx="4857304"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38" name="Picture 37"/>
          <p:cNvPicPr>
            <a:picLocks noChangeAspect="1"/>
          </p:cNvPicPr>
          <p:nvPr/>
        </p:nvPicPr>
        <p:blipFill rotWithShape="1">
          <a:blip r:embed="rId5">
            <a:extLst>
              <a:ext uri="{28A0092B-C50C-407E-A947-70E740481C1C}">
                <a14:useLocalDpi xmlns:a14="http://schemas.microsoft.com/office/drawing/2010/main" val="0"/>
              </a:ext>
            </a:extLst>
          </a:blip>
          <a:srcRect r="13483"/>
          <a:stretch/>
        </p:blipFill>
        <p:spPr>
          <a:xfrm>
            <a:off x="792725" y="1024541"/>
            <a:ext cx="2234399" cy="4766659"/>
          </a:xfrm>
          <a:prstGeom prst="rect">
            <a:avLst/>
          </a:prstGeom>
          <a:ln w="50800">
            <a:solidFill>
              <a:schemeClr val="bg1"/>
            </a:solidFill>
          </a:ln>
        </p:spPr>
      </p:pic>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r="9555"/>
          <a:stretch/>
        </p:blipFill>
        <p:spPr>
          <a:xfrm>
            <a:off x="3581399" y="971838"/>
            <a:ext cx="2087761" cy="4884684"/>
          </a:xfrm>
          <a:prstGeom prst="rect">
            <a:avLst/>
          </a:prstGeom>
          <a:ln w="50800">
            <a:solidFill>
              <a:schemeClr val="bg1"/>
            </a:solidFill>
          </a:ln>
        </p:spPr>
      </p:pic>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3886200"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6" name="Rectangle 35"/>
          <p:cNvSpPr/>
          <p:nvPr/>
        </p:nvSpPr>
        <p:spPr>
          <a:xfrm>
            <a:off x="6431850" y="3045023"/>
            <a:ext cx="1348190" cy="307777"/>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endParaRPr lang="en-US" sz="1600" dirty="0">
              <a:solidFill>
                <a:srgbClr val="000000"/>
              </a:solidFill>
            </a:endParaRPr>
          </a:p>
        </p:txBody>
      </p:sp>
      <p:sp>
        <p:nvSpPr>
          <p:cNvPr id="37" name="Rectangle 36"/>
          <p:cNvSpPr/>
          <p:nvPr/>
        </p:nvSpPr>
        <p:spPr>
          <a:xfrm>
            <a:off x="7703840" y="3014246"/>
            <a:ext cx="9228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118 - 57</a:t>
            </a:r>
            <a:endParaRPr lang="en-US" sz="1600" dirty="0">
              <a:solidFill>
                <a:srgbClr val="000000"/>
              </a:solidFill>
            </a:endParaRPr>
          </a:p>
        </p:txBody>
      </p:sp>
      <p:sp>
        <p:nvSpPr>
          <p:cNvPr id="42" name="Rectangle 41"/>
          <p:cNvSpPr/>
          <p:nvPr/>
        </p:nvSpPr>
        <p:spPr>
          <a:xfrm>
            <a:off x="6716928" y="3352800"/>
            <a:ext cx="106311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Glucose:</a:t>
            </a:r>
            <a:endParaRPr lang="en-US" sz="1600" dirty="0">
              <a:solidFill>
                <a:srgbClr val="000000"/>
              </a:solidFill>
            </a:endParaRPr>
          </a:p>
        </p:txBody>
      </p:sp>
      <p:sp>
        <p:nvSpPr>
          <p:cNvPr id="43" name="Rectangle 42"/>
          <p:cNvSpPr/>
          <p:nvPr/>
        </p:nvSpPr>
        <p:spPr>
          <a:xfrm>
            <a:off x="7703840" y="3352800"/>
            <a:ext cx="8242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89 - 86</a:t>
            </a:r>
            <a:endParaRPr lang="en-US" sz="1600" dirty="0">
              <a:solidFill>
                <a:srgbClr val="000000"/>
              </a:solidFill>
            </a:endParaRPr>
          </a:p>
        </p:txBody>
      </p:sp>
      <p:sp>
        <p:nvSpPr>
          <p:cNvPr id="44" name="Rectangle 43"/>
          <p:cNvSpPr/>
          <p:nvPr/>
        </p:nvSpPr>
        <p:spPr>
          <a:xfrm>
            <a:off x="7112579" y="37338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srgbClr val="000000"/>
              </a:solidFill>
            </a:endParaRPr>
          </a:p>
        </p:txBody>
      </p:sp>
      <p:sp>
        <p:nvSpPr>
          <p:cNvPr id="47" name="Rectangle 46"/>
          <p:cNvSpPr/>
          <p:nvPr/>
        </p:nvSpPr>
        <p:spPr>
          <a:xfrm>
            <a:off x="7703840" y="3733800"/>
            <a:ext cx="824265" cy="338554"/>
          </a:xfrm>
          <a:prstGeom prst="rect">
            <a:avLst/>
          </a:prstGeom>
        </p:spPr>
        <p:txBody>
          <a:bodyPr wrap="none">
            <a:spAutoFit/>
          </a:bodyPr>
          <a:lstStyle/>
          <a:p>
            <a:r>
              <a:rPr lang="en-US" sz="1600" dirty="0" smtClean="0">
                <a:solidFill>
                  <a:srgbClr val="E6E6E6"/>
                </a:solidFill>
                <a:latin typeface="Helvetica Neue Light" charset="0"/>
                <a:sym typeface="Helvetica Neue Light" charset="0"/>
              </a:rPr>
              <a:t>40 - 43</a:t>
            </a:r>
            <a:endParaRPr lang="en-US" sz="1600" dirty="0">
              <a:solidFill>
                <a:srgbClr val="000000"/>
              </a:solidFill>
            </a:endParaRPr>
          </a:p>
        </p:txBody>
      </p:sp>
      <p:sp>
        <p:nvSpPr>
          <p:cNvPr id="48" name="Rectangle 47"/>
          <p:cNvSpPr/>
          <p:nvPr/>
        </p:nvSpPr>
        <p:spPr>
          <a:xfrm>
            <a:off x="6977505" y="4114800"/>
            <a:ext cx="821059"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HbA1c</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49" name="Rectangle 48"/>
          <p:cNvSpPr/>
          <p:nvPr/>
        </p:nvSpPr>
        <p:spPr>
          <a:xfrm>
            <a:off x="7703840" y="4114800"/>
            <a:ext cx="104227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5.3 – 5.2 </a:t>
            </a:r>
            <a:endParaRPr lang="en-US" sz="1600" dirty="0">
              <a:solidFill>
                <a:srgbClr val="000000"/>
              </a:solidFill>
            </a:endParaRPr>
          </a:p>
        </p:txBody>
      </p:sp>
    </p:spTree>
    <p:extLst>
      <p:ext uri="{BB962C8B-B14F-4D97-AF65-F5344CB8AC3E}">
        <p14:creationId xmlns:p14="http://schemas.microsoft.com/office/powerpoint/2010/main" val="3224953880"/>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COLIN</a:t>
            </a: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535277" y="1154668"/>
            <a:ext cx="2525253" cy="1850886"/>
            <a:chOff x="6535277" y="1154668"/>
            <a:chExt cx="2525253" cy="1850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3692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45 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8974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39% - 34%</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6”</a:t>
              </a:r>
              <a:endParaRPr lang="en-US" sz="1600" dirty="0">
                <a:solidFill>
                  <a:srgbClr val="000000"/>
                </a:solidFill>
              </a:endParaRPr>
            </a:p>
          </p:txBody>
        </p:sp>
        <p:sp>
          <p:nvSpPr>
            <p:cNvPr id="31" name="Rectangle 30"/>
            <p:cNvSpPr/>
            <p:nvPr/>
          </p:nvSpPr>
          <p:spPr>
            <a:xfrm>
              <a:off x="7085212"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2286000"/>
              <a:ext cx="11192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6.5”</a:t>
              </a:r>
              <a:endParaRPr lang="en-US" sz="1600" dirty="0">
                <a:solidFill>
                  <a:srgbClr val="000000"/>
                </a:solidFill>
              </a:endParaRPr>
            </a:p>
          </p:txBody>
        </p:sp>
        <p:sp>
          <p:nvSpPr>
            <p:cNvPr id="33" name="Rectangle 32"/>
            <p:cNvSpPr/>
            <p:nvPr/>
          </p:nvSpPr>
          <p:spPr>
            <a:xfrm>
              <a:off x="6535277"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722589" y="2667000"/>
              <a:ext cx="10518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133 - 127</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30267" y="1145086"/>
            <a:ext cx="2241488" cy="4633365"/>
          </a:xfrm>
          <a:prstGeom prst="rect">
            <a:avLst/>
          </a:prstGeom>
          <a:ln w="50800">
            <a:solidFill>
              <a:schemeClr val="bg1"/>
            </a:solidFill>
          </a:ln>
        </p:spPr>
      </p:pic>
      <p:pic>
        <p:nvPicPr>
          <p:cNvPr id="39" name="Picture 38"/>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3733800" y="1210185"/>
            <a:ext cx="2055590" cy="4623784"/>
          </a:xfrm>
          <a:prstGeom prst="rect">
            <a:avLst/>
          </a:prstGeom>
          <a:ln w="50800">
            <a:solidFill>
              <a:schemeClr val="bg1"/>
            </a:solidFill>
          </a:ln>
        </p:spPr>
      </p:pic>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4134296"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6" name="Rectangle 35"/>
          <p:cNvSpPr/>
          <p:nvPr/>
        </p:nvSpPr>
        <p:spPr>
          <a:xfrm>
            <a:off x="6431850" y="3045023"/>
            <a:ext cx="1348190" cy="307777"/>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endParaRPr lang="en-US" sz="1600" dirty="0">
              <a:solidFill>
                <a:srgbClr val="000000"/>
              </a:solidFill>
            </a:endParaRPr>
          </a:p>
        </p:txBody>
      </p:sp>
      <p:sp>
        <p:nvSpPr>
          <p:cNvPr id="37" name="Rectangle 36"/>
          <p:cNvSpPr/>
          <p:nvPr/>
        </p:nvSpPr>
        <p:spPr>
          <a:xfrm>
            <a:off x="7703840" y="3014246"/>
            <a:ext cx="8242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90 - 71</a:t>
            </a:r>
            <a:endParaRPr lang="en-US" sz="1600" dirty="0">
              <a:solidFill>
                <a:srgbClr val="000000"/>
              </a:solidFill>
            </a:endParaRPr>
          </a:p>
        </p:txBody>
      </p:sp>
      <p:sp>
        <p:nvSpPr>
          <p:cNvPr id="42" name="Rectangle 41"/>
          <p:cNvSpPr/>
          <p:nvPr/>
        </p:nvSpPr>
        <p:spPr>
          <a:xfrm>
            <a:off x="7142948" y="33528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srgbClr val="000000"/>
              </a:solidFill>
            </a:endParaRPr>
          </a:p>
        </p:txBody>
      </p:sp>
      <p:sp>
        <p:nvSpPr>
          <p:cNvPr id="43" name="Rectangle 42"/>
          <p:cNvSpPr/>
          <p:nvPr/>
        </p:nvSpPr>
        <p:spPr>
          <a:xfrm>
            <a:off x="7703840" y="3352800"/>
            <a:ext cx="8242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78 - 66</a:t>
            </a:r>
            <a:endParaRPr lang="en-US" sz="1600" dirty="0">
              <a:solidFill>
                <a:srgbClr val="000000"/>
              </a:solidFill>
            </a:endParaRPr>
          </a:p>
        </p:txBody>
      </p:sp>
      <p:sp>
        <p:nvSpPr>
          <p:cNvPr id="44" name="Rectangle 43"/>
          <p:cNvSpPr/>
          <p:nvPr/>
        </p:nvSpPr>
        <p:spPr>
          <a:xfrm>
            <a:off x="7112579" y="37338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srgbClr val="000000"/>
              </a:solidFill>
            </a:endParaRPr>
          </a:p>
        </p:txBody>
      </p:sp>
      <p:sp>
        <p:nvSpPr>
          <p:cNvPr id="47" name="Rectangle 46"/>
          <p:cNvSpPr/>
          <p:nvPr/>
        </p:nvSpPr>
        <p:spPr>
          <a:xfrm>
            <a:off x="7703840" y="3733800"/>
            <a:ext cx="824265" cy="338554"/>
          </a:xfrm>
          <a:prstGeom prst="rect">
            <a:avLst/>
          </a:prstGeom>
        </p:spPr>
        <p:txBody>
          <a:bodyPr wrap="none">
            <a:spAutoFit/>
          </a:bodyPr>
          <a:lstStyle/>
          <a:p>
            <a:r>
              <a:rPr lang="en-US" sz="1600" dirty="0" smtClean="0">
                <a:solidFill>
                  <a:srgbClr val="E6E6E6"/>
                </a:solidFill>
                <a:latin typeface="Helvetica Neue Light" charset="0"/>
                <a:sym typeface="Helvetica Neue Light" charset="0"/>
              </a:rPr>
              <a:t>37 - 46</a:t>
            </a:r>
            <a:endParaRPr lang="en-US" sz="1600" dirty="0">
              <a:solidFill>
                <a:srgbClr val="000000"/>
              </a:solidFill>
            </a:endParaRPr>
          </a:p>
        </p:txBody>
      </p:sp>
      <p:sp>
        <p:nvSpPr>
          <p:cNvPr id="48" name="Rectangle 47"/>
          <p:cNvSpPr/>
          <p:nvPr/>
        </p:nvSpPr>
        <p:spPr>
          <a:xfrm>
            <a:off x="6977505" y="4114800"/>
            <a:ext cx="821059"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HbA1c</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49" name="Rectangle 48"/>
          <p:cNvSpPr/>
          <p:nvPr/>
        </p:nvSpPr>
        <p:spPr>
          <a:xfrm>
            <a:off x="7703840" y="4114800"/>
            <a:ext cx="104227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6.1 – 5.2 </a:t>
            </a:r>
            <a:endParaRPr lang="en-US" sz="1600" dirty="0">
              <a:solidFill>
                <a:srgbClr val="000000"/>
              </a:solidFill>
            </a:endParaRPr>
          </a:p>
        </p:txBody>
      </p:sp>
    </p:spTree>
    <p:extLst>
      <p:ext uri="{BB962C8B-B14F-4D97-AF65-F5344CB8AC3E}">
        <p14:creationId xmlns:p14="http://schemas.microsoft.com/office/powerpoint/2010/main" val="1173642547"/>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JEREMY</a:t>
            </a: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535277" y="1154668"/>
            <a:ext cx="2696773" cy="1850886"/>
            <a:chOff x="6535277" y="1154668"/>
            <a:chExt cx="2696773" cy="1850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54080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37.2 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8974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22% - 15%</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11192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5.5”</a:t>
              </a:r>
              <a:endParaRPr lang="en-US" sz="1600" dirty="0">
                <a:solidFill>
                  <a:srgbClr val="000000"/>
                </a:solidFill>
              </a:endParaRPr>
            </a:p>
          </p:txBody>
        </p:sp>
        <p:sp>
          <p:nvSpPr>
            <p:cNvPr id="31" name="Rectangle 30"/>
            <p:cNvSpPr/>
            <p:nvPr/>
          </p:nvSpPr>
          <p:spPr>
            <a:xfrm>
              <a:off x="7085212"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2286000"/>
              <a:ext cx="11192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5.5”</a:t>
              </a:r>
              <a:endParaRPr lang="en-US" sz="1600" dirty="0">
                <a:solidFill>
                  <a:srgbClr val="000000"/>
                </a:solidFill>
              </a:endParaRPr>
            </a:p>
          </p:txBody>
        </p:sp>
        <p:sp>
          <p:nvSpPr>
            <p:cNvPr id="33" name="Rectangle 32"/>
            <p:cNvSpPr/>
            <p:nvPr/>
          </p:nvSpPr>
          <p:spPr>
            <a:xfrm>
              <a:off x="6535277"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691244" y="2667000"/>
              <a:ext cx="10518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245 - 193</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4462" y="876300"/>
            <a:ext cx="1510638" cy="4980831"/>
          </a:xfrm>
          <a:prstGeom prst="rect">
            <a:avLst/>
          </a:prstGeom>
          <a:ln w="50800">
            <a:solidFill>
              <a:schemeClr val="bg1"/>
            </a:solidFill>
          </a:ln>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9257" y="757095"/>
            <a:ext cx="1904644" cy="5046145"/>
          </a:xfrm>
          <a:prstGeom prst="rect">
            <a:avLst/>
          </a:prstGeom>
          <a:ln w="50800">
            <a:solidFill>
              <a:schemeClr val="bg1"/>
            </a:solidFill>
          </a:ln>
        </p:spPr>
      </p:pic>
      <p:sp>
        <p:nvSpPr>
          <p:cNvPr id="40" name="Rectangle 39"/>
          <p:cNvSpPr/>
          <p:nvPr/>
        </p:nvSpPr>
        <p:spPr>
          <a:xfrm>
            <a:off x="955113"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3570536"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6" name="Rectangle 35"/>
          <p:cNvSpPr/>
          <p:nvPr/>
        </p:nvSpPr>
        <p:spPr>
          <a:xfrm>
            <a:off x="6431850" y="3045023"/>
            <a:ext cx="1348190" cy="307777"/>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endParaRPr lang="en-US" sz="1600" dirty="0">
              <a:solidFill>
                <a:srgbClr val="000000"/>
              </a:solidFill>
            </a:endParaRPr>
          </a:p>
        </p:txBody>
      </p:sp>
      <p:sp>
        <p:nvSpPr>
          <p:cNvPr id="37" name="Rectangle 36"/>
          <p:cNvSpPr/>
          <p:nvPr/>
        </p:nvSpPr>
        <p:spPr>
          <a:xfrm>
            <a:off x="7703840" y="3014246"/>
            <a:ext cx="93807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150 - 69</a:t>
            </a:r>
            <a:endParaRPr lang="en-US" sz="1600" dirty="0">
              <a:solidFill>
                <a:srgbClr val="000000"/>
              </a:solidFill>
            </a:endParaRPr>
          </a:p>
        </p:txBody>
      </p:sp>
      <p:sp>
        <p:nvSpPr>
          <p:cNvPr id="42" name="Rectangle 41"/>
          <p:cNvSpPr/>
          <p:nvPr/>
        </p:nvSpPr>
        <p:spPr>
          <a:xfrm>
            <a:off x="7142948" y="33528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srgbClr val="000000"/>
              </a:solidFill>
            </a:endParaRPr>
          </a:p>
        </p:txBody>
      </p:sp>
      <p:sp>
        <p:nvSpPr>
          <p:cNvPr id="43" name="Rectangle 42"/>
          <p:cNvSpPr/>
          <p:nvPr/>
        </p:nvSpPr>
        <p:spPr>
          <a:xfrm>
            <a:off x="7703840" y="3352800"/>
            <a:ext cx="10518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177 - 137</a:t>
            </a:r>
            <a:endParaRPr lang="en-US" sz="1600" dirty="0">
              <a:solidFill>
                <a:srgbClr val="000000"/>
              </a:solidFill>
            </a:endParaRPr>
          </a:p>
        </p:txBody>
      </p:sp>
      <p:sp>
        <p:nvSpPr>
          <p:cNvPr id="44" name="Rectangle 43"/>
          <p:cNvSpPr/>
          <p:nvPr/>
        </p:nvSpPr>
        <p:spPr>
          <a:xfrm>
            <a:off x="7112579" y="37338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srgbClr val="000000"/>
              </a:solidFill>
            </a:endParaRPr>
          </a:p>
        </p:txBody>
      </p:sp>
      <p:sp>
        <p:nvSpPr>
          <p:cNvPr id="47" name="Rectangle 46"/>
          <p:cNvSpPr/>
          <p:nvPr/>
        </p:nvSpPr>
        <p:spPr>
          <a:xfrm>
            <a:off x="7703840" y="3733800"/>
            <a:ext cx="824265" cy="338554"/>
          </a:xfrm>
          <a:prstGeom prst="rect">
            <a:avLst/>
          </a:prstGeom>
        </p:spPr>
        <p:txBody>
          <a:bodyPr wrap="none">
            <a:spAutoFit/>
          </a:bodyPr>
          <a:lstStyle/>
          <a:p>
            <a:r>
              <a:rPr lang="en-US" sz="1600" dirty="0" smtClean="0">
                <a:solidFill>
                  <a:srgbClr val="E6E6E6"/>
                </a:solidFill>
                <a:latin typeface="Helvetica Neue Light" charset="0"/>
                <a:sym typeface="Helvetica Neue Light" charset="0"/>
              </a:rPr>
              <a:t>38 - 42</a:t>
            </a:r>
            <a:endParaRPr lang="en-US" sz="1600" dirty="0">
              <a:solidFill>
                <a:srgbClr val="000000"/>
              </a:solidFill>
            </a:endParaRPr>
          </a:p>
        </p:txBody>
      </p:sp>
      <p:sp>
        <p:nvSpPr>
          <p:cNvPr id="48" name="Rectangle 47"/>
          <p:cNvSpPr/>
          <p:nvPr/>
        </p:nvSpPr>
        <p:spPr>
          <a:xfrm>
            <a:off x="6977505" y="4114800"/>
            <a:ext cx="821059"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HbA1c</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49" name="Rectangle 48"/>
          <p:cNvSpPr/>
          <p:nvPr/>
        </p:nvSpPr>
        <p:spPr>
          <a:xfrm>
            <a:off x="7703840" y="4114800"/>
            <a:ext cx="104227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5.8 – 5.5 </a:t>
            </a:r>
            <a:endParaRPr lang="en-US" sz="1600" dirty="0">
              <a:solidFill>
                <a:srgbClr val="000000"/>
              </a:solidFill>
            </a:endParaRPr>
          </a:p>
        </p:txBody>
      </p:sp>
    </p:spTree>
    <p:extLst>
      <p:ext uri="{BB962C8B-B14F-4D97-AF65-F5344CB8AC3E}">
        <p14:creationId xmlns:p14="http://schemas.microsoft.com/office/powerpoint/2010/main" val="2719080813"/>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NANCY </a:t>
            </a:r>
          </a:p>
        </p:txBody>
      </p:sp>
      <p:sp>
        <p:nvSpPr>
          <p:cNvPr id="11" name="Rectangle 10"/>
          <p:cNvSpPr/>
          <p:nvPr/>
        </p:nvSpPr>
        <p:spPr bwMode="auto">
          <a:xfrm>
            <a:off x="6400800" y="757654"/>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97468"/>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535277" y="1154668"/>
            <a:ext cx="2525253" cy="1850886"/>
            <a:chOff x="6535277" y="1154668"/>
            <a:chExt cx="2525253" cy="1850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3692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30 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8974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36% - 22%</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a:t>
              </a:r>
              <a:r>
                <a:rPr lang="en-US" altLang="en-US" sz="1600" dirty="0">
                  <a:solidFill>
                    <a:srgbClr val="E6E6E6"/>
                  </a:solidFill>
                  <a:latin typeface="Helvetica Neue Light" charset="0"/>
                  <a:ea typeface="Helvetica Neue Light" charset="0"/>
                  <a:cs typeface="Helvetica Neue Light" charset="0"/>
                  <a:sym typeface="Helvetica Neue Light" charset="0"/>
                </a:rPr>
                <a:t>8</a:t>
              </a:r>
              <a:r>
                <a:rPr lang="en-US" altLang="en-US" sz="1600" dirty="0" smtClean="0">
                  <a:solidFill>
                    <a:srgbClr val="E6E6E6"/>
                  </a:solidFill>
                  <a:latin typeface="Helvetica Neue Light" charset="0"/>
                  <a:ea typeface="Helvetica Neue Light" charset="0"/>
                  <a:cs typeface="Helvetica Neue Light" charset="0"/>
                  <a:sym typeface="Helvetica Neue Light" charset="0"/>
                </a:rPr>
                <a:t>”</a:t>
              </a:r>
              <a:endParaRPr lang="en-US" sz="1600" dirty="0">
                <a:solidFill>
                  <a:srgbClr val="000000"/>
                </a:solidFill>
              </a:endParaRPr>
            </a:p>
          </p:txBody>
        </p:sp>
        <p:sp>
          <p:nvSpPr>
            <p:cNvPr id="31" name="Rectangle 30"/>
            <p:cNvSpPr/>
            <p:nvPr/>
          </p:nvSpPr>
          <p:spPr>
            <a:xfrm>
              <a:off x="7085212"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2286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a:t>
              </a:r>
              <a:r>
                <a:rPr lang="en-US" altLang="en-US" sz="1600" dirty="0">
                  <a:solidFill>
                    <a:srgbClr val="E6E6E6"/>
                  </a:solidFill>
                  <a:latin typeface="Helvetica Neue Light" charset="0"/>
                  <a:ea typeface="Helvetica Neue Light" charset="0"/>
                  <a:cs typeface="Helvetica Neue Light" charset="0"/>
                  <a:sym typeface="Helvetica Neue Light" charset="0"/>
                </a:rPr>
                <a:t>7</a:t>
              </a:r>
              <a:r>
                <a:rPr lang="en-US" altLang="en-US" sz="1600" dirty="0" smtClean="0">
                  <a:solidFill>
                    <a:srgbClr val="E6E6E6"/>
                  </a:solidFill>
                  <a:latin typeface="Helvetica Neue Light" charset="0"/>
                  <a:ea typeface="Helvetica Neue Light" charset="0"/>
                  <a:cs typeface="Helvetica Neue Light" charset="0"/>
                  <a:sym typeface="Helvetica Neue Light" charset="0"/>
                </a:rPr>
                <a:t>”</a:t>
              </a:r>
              <a:endParaRPr lang="en-US" sz="1600" dirty="0">
                <a:solidFill>
                  <a:srgbClr val="000000"/>
                </a:solidFill>
              </a:endParaRPr>
            </a:p>
          </p:txBody>
        </p:sp>
        <p:sp>
          <p:nvSpPr>
            <p:cNvPr id="33" name="Rectangle 32"/>
            <p:cNvSpPr/>
            <p:nvPr/>
          </p:nvSpPr>
          <p:spPr>
            <a:xfrm>
              <a:off x="6535277"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691244" y="2667000"/>
              <a:ext cx="10518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215 - 182</a:t>
              </a:r>
              <a:endParaRPr lang="en-US" sz="1600" dirty="0">
                <a:solidFill>
                  <a:srgbClr val="000000"/>
                </a:solidFill>
              </a:endParaRPr>
            </a:p>
          </p:txBody>
        </p:sp>
      </p:grpSp>
      <p:sp>
        <p:nvSpPr>
          <p:cNvPr id="45" name="Rectangle 44"/>
          <p:cNvSpPr/>
          <p:nvPr/>
        </p:nvSpPr>
        <p:spPr bwMode="auto">
          <a:xfrm>
            <a:off x="3692910" y="158447"/>
            <a:ext cx="287552"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4191000" y="158447"/>
            <a:ext cx="4857304"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39" name="Picture 38"/>
          <p:cNvPicPr>
            <a:picLocks noChangeAspect="1"/>
          </p:cNvPicPr>
          <p:nvPr/>
        </p:nvPicPr>
        <p:blipFill rotWithShape="1">
          <a:blip r:embed="rId5">
            <a:extLst>
              <a:ext uri="{28A0092B-C50C-407E-A947-70E740481C1C}">
                <a14:useLocalDpi xmlns:a14="http://schemas.microsoft.com/office/drawing/2010/main" val="0"/>
              </a:ext>
            </a:extLst>
          </a:blip>
          <a:srcRect r="9555"/>
          <a:stretch/>
        </p:blipFill>
        <p:spPr>
          <a:xfrm>
            <a:off x="3581399" y="971838"/>
            <a:ext cx="2087761" cy="4884684"/>
          </a:xfrm>
          <a:prstGeom prst="rect">
            <a:avLst/>
          </a:prstGeom>
          <a:ln w="50800">
            <a:solidFill>
              <a:schemeClr val="bg1"/>
            </a:solidFill>
          </a:ln>
        </p:spPr>
      </p:pic>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3886200" y="6120375"/>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8" name="Rectangle 47"/>
          <p:cNvSpPr/>
          <p:nvPr/>
        </p:nvSpPr>
        <p:spPr>
          <a:xfrm>
            <a:off x="6977505" y="3048000"/>
            <a:ext cx="821059"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HbA1c</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srgbClr val="000000"/>
              </a:solidFill>
            </a:endParaRPr>
          </a:p>
        </p:txBody>
      </p:sp>
      <p:sp>
        <p:nvSpPr>
          <p:cNvPr id="49" name="Rectangle 48"/>
          <p:cNvSpPr/>
          <p:nvPr/>
        </p:nvSpPr>
        <p:spPr>
          <a:xfrm>
            <a:off x="7703840" y="3048000"/>
            <a:ext cx="104227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5.8 – 5.6 </a:t>
            </a:r>
            <a:endParaRPr lang="en-US" sz="1600" dirty="0">
              <a:solidFill>
                <a:srgbClr val="000000"/>
              </a:solidFill>
            </a:endParaRPr>
          </a:p>
        </p:txBody>
      </p:sp>
      <p:pic>
        <p:nvPicPr>
          <p:cNvPr id="50"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0872" t="21262" r="32340" b="17808"/>
          <a:stretch/>
        </p:blipFill>
        <p:spPr bwMode="auto">
          <a:xfrm>
            <a:off x="685800" y="924366"/>
            <a:ext cx="2253343" cy="4960146"/>
          </a:xfrm>
          <a:prstGeom prst="rect">
            <a:avLst/>
          </a:prstGeom>
          <a:noFill/>
          <a:ln w="508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534" t="3615" r="15413"/>
          <a:stretch/>
        </p:blipFill>
        <p:spPr bwMode="auto">
          <a:xfrm>
            <a:off x="3596579" y="838200"/>
            <a:ext cx="2057399" cy="5078968"/>
          </a:xfrm>
          <a:prstGeom prst="rect">
            <a:avLst/>
          </a:prstGeom>
          <a:noFill/>
          <a:ln w="508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0687526"/>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LILLIAN</a:t>
            </a: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567934" y="1154668"/>
            <a:ext cx="2411439" cy="1850886"/>
            <a:chOff x="6535277" y="1154668"/>
            <a:chExt cx="2411439" cy="1850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255472"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8 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8974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25% - 18%</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11192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2.5”</a:t>
              </a:r>
              <a:endParaRPr lang="en-US" sz="1600" dirty="0">
                <a:solidFill>
                  <a:srgbClr val="000000"/>
                </a:solidFill>
              </a:endParaRPr>
            </a:p>
          </p:txBody>
        </p:sp>
        <p:sp>
          <p:nvSpPr>
            <p:cNvPr id="31" name="Rectangle 30"/>
            <p:cNvSpPr/>
            <p:nvPr/>
          </p:nvSpPr>
          <p:spPr>
            <a:xfrm>
              <a:off x="7085212"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2286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a:t>
              </a:r>
              <a:endParaRPr lang="en-US" sz="1600" dirty="0">
                <a:solidFill>
                  <a:srgbClr val="000000"/>
                </a:solidFill>
              </a:endParaRPr>
            </a:p>
          </p:txBody>
        </p:sp>
        <p:sp>
          <p:nvSpPr>
            <p:cNvPr id="33" name="Rectangle 32"/>
            <p:cNvSpPr/>
            <p:nvPr/>
          </p:nvSpPr>
          <p:spPr>
            <a:xfrm>
              <a:off x="6535277"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691244" y="2667000"/>
              <a:ext cx="93647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180-172</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3886200"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pic>
        <p:nvPicPr>
          <p:cNvPr id="50" name="Picture 49"/>
          <p:cNvPicPr>
            <a:picLocks noChangeAspect="1" noChangeArrowheads="1"/>
          </p:cNvPicPr>
          <p:nvPr/>
        </p:nvPicPr>
        <p:blipFill rotWithShape="1">
          <a:blip r:embed="rId5">
            <a:extLst>
              <a:ext uri="{28A0092B-C50C-407E-A947-70E740481C1C}">
                <a14:useLocalDpi xmlns:a14="http://schemas.microsoft.com/office/drawing/2010/main" val="0"/>
              </a:ext>
            </a:extLst>
          </a:blip>
          <a:srcRect l="30349" t="17699" r="29030" b="22758"/>
          <a:stretch/>
        </p:blipFill>
        <p:spPr bwMode="auto">
          <a:xfrm>
            <a:off x="910699" y="1373088"/>
            <a:ext cx="2021052" cy="4297978"/>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pic>
        <p:nvPicPr>
          <p:cNvPr id="51" name="Picture 50"/>
          <p:cNvPicPr>
            <a:picLocks noChangeAspect="1" noChangeArrowheads="1"/>
          </p:cNvPicPr>
          <p:nvPr/>
        </p:nvPicPr>
        <p:blipFill rotWithShape="1">
          <a:blip r:embed="rId6">
            <a:extLst>
              <a:ext uri="{28A0092B-C50C-407E-A947-70E740481C1C}">
                <a14:useLocalDpi xmlns:a14="http://schemas.microsoft.com/office/drawing/2010/main" val="0"/>
              </a:ext>
            </a:extLst>
          </a:blip>
          <a:srcRect l="12087" t="22736" r="37407" b="25012"/>
          <a:stretch/>
        </p:blipFill>
        <p:spPr bwMode="auto">
          <a:xfrm>
            <a:off x="3276600" y="1394859"/>
            <a:ext cx="2741456" cy="4254435"/>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377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Top)">
                                      <p:cBhvr>
                                        <p:cTn id="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RYAN</a:t>
            </a: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535277" y="1154668"/>
            <a:ext cx="2509992" cy="1088886"/>
            <a:chOff x="6535277" y="1154668"/>
            <a:chExt cx="2509992" cy="1088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35402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11 lbs.</a:t>
              </a:r>
              <a:endParaRPr lang="en-US" sz="1600" dirty="0">
                <a:solidFill>
                  <a:srgbClr val="000000"/>
                </a:solidFill>
              </a:endParaRPr>
            </a:p>
          </p:txBody>
        </p:sp>
        <p:sp>
          <p:nvSpPr>
            <p:cNvPr id="29" name="Rectangle 28"/>
            <p:cNvSpPr/>
            <p:nvPr/>
          </p:nvSpPr>
          <p:spPr>
            <a:xfrm>
              <a:off x="6986523" y="1524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524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a:t>
              </a:r>
              <a:endParaRPr lang="en-US" sz="1600" dirty="0">
                <a:solidFill>
                  <a:srgbClr val="000000"/>
                </a:solidFill>
              </a:endParaRPr>
            </a:p>
          </p:txBody>
        </p:sp>
        <p:sp>
          <p:nvSpPr>
            <p:cNvPr id="33" name="Rectangle 32"/>
            <p:cNvSpPr/>
            <p:nvPr/>
          </p:nvSpPr>
          <p:spPr>
            <a:xfrm>
              <a:off x="6535277" y="1905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691244" y="1905000"/>
              <a:ext cx="99418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170 -154</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4038600"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6" name="Rectangle 35"/>
          <p:cNvSpPr/>
          <p:nvPr/>
        </p:nvSpPr>
        <p:spPr>
          <a:xfrm>
            <a:off x="6431850" y="2316777"/>
            <a:ext cx="1348190" cy="307777"/>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endParaRPr lang="en-US" sz="1600" dirty="0">
              <a:solidFill>
                <a:srgbClr val="000000"/>
              </a:solidFill>
            </a:endParaRPr>
          </a:p>
        </p:txBody>
      </p:sp>
      <p:sp>
        <p:nvSpPr>
          <p:cNvPr id="37" name="Rectangle 36"/>
          <p:cNvSpPr/>
          <p:nvPr/>
        </p:nvSpPr>
        <p:spPr>
          <a:xfrm>
            <a:off x="7703840" y="2286000"/>
            <a:ext cx="1036630"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132 - 115</a:t>
            </a:r>
            <a:endParaRPr lang="en-US" sz="1600" dirty="0">
              <a:solidFill>
                <a:srgbClr val="000000"/>
              </a:solidFill>
            </a:endParaRPr>
          </a:p>
        </p:txBody>
      </p:sp>
      <p:sp>
        <p:nvSpPr>
          <p:cNvPr id="44" name="Rectangle 43"/>
          <p:cNvSpPr/>
          <p:nvPr/>
        </p:nvSpPr>
        <p:spPr>
          <a:xfrm>
            <a:off x="7112579" y="2667000"/>
            <a:ext cx="66746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HDL:</a:t>
            </a:r>
            <a:endParaRPr lang="en-US" sz="1600" dirty="0">
              <a:solidFill>
                <a:srgbClr val="000000"/>
              </a:solidFill>
            </a:endParaRPr>
          </a:p>
        </p:txBody>
      </p:sp>
      <p:sp>
        <p:nvSpPr>
          <p:cNvPr id="47" name="Rectangle 46"/>
          <p:cNvSpPr/>
          <p:nvPr/>
        </p:nvSpPr>
        <p:spPr>
          <a:xfrm>
            <a:off x="7703840" y="2667000"/>
            <a:ext cx="824265" cy="338554"/>
          </a:xfrm>
          <a:prstGeom prst="rect">
            <a:avLst/>
          </a:prstGeom>
        </p:spPr>
        <p:txBody>
          <a:bodyPr wrap="none">
            <a:spAutoFit/>
          </a:bodyPr>
          <a:lstStyle/>
          <a:p>
            <a:r>
              <a:rPr lang="en-US" sz="1600" dirty="0" smtClean="0">
                <a:solidFill>
                  <a:srgbClr val="E6E6E6"/>
                </a:solidFill>
                <a:latin typeface="Helvetica Neue Light" charset="0"/>
                <a:sym typeface="Helvetica Neue Light" charset="0"/>
              </a:rPr>
              <a:t>56 - 66</a:t>
            </a:r>
            <a:endParaRPr lang="en-US" sz="1600" dirty="0">
              <a:solidFill>
                <a:srgbClr val="000000"/>
              </a:solidFill>
            </a:endParaRPr>
          </a:p>
        </p:txBody>
      </p:sp>
      <p:pic>
        <p:nvPicPr>
          <p:cNvPr id="50" name="Picture 49"/>
          <p:cNvPicPr>
            <a:picLocks noChangeAspect="1" noChangeArrowheads="1"/>
          </p:cNvPicPr>
          <p:nvPr/>
        </p:nvPicPr>
        <p:blipFill rotWithShape="1">
          <a:blip r:embed="rId5">
            <a:extLst>
              <a:ext uri="{28A0092B-C50C-407E-A947-70E740481C1C}">
                <a14:useLocalDpi xmlns:a14="http://schemas.microsoft.com/office/drawing/2010/main" val="0"/>
              </a:ext>
            </a:extLst>
          </a:blip>
          <a:srcRect l="-755" t="3626" r="755" b="4693"/>
          <a:stretch/>
        </p:blipFill>
        <p:spPr bwMode="auto">
          <a:xfrm>
            <a:off x="693412" y="973119"/>
            <a:ext cx="2409017" cy="5012814"/>
          </a:xfrm>
          <a:prstGeom prst="rect">
            <a:avLst/>
          </a:prstGeom>
          <a:noFill/>
          <a:ln w="508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51" name="Picture 50"/>
          <p:cNvPicPr>
            <a:picLocks noChangeAspect="1" noChangeArrowheads="1"/>
          </p:cNvPicPr>
          <p:nvPr/>
        </p:nvPicPr>
        <p:blipFill rotWithShape="1">
          <a:blip r:embed="rId6">
            <a:extLst>
              <a:ext uri="{28A0092B-C50C-407E-A947-70E740481C1C}">
                <a14:useLocalDpi xmlns:a14="http://schemas.microsoft.com/office/drawing/2010/main" val="0"/>
              </a:ext>
            </a:extLst>
          </a:blip>
          <a:srcRect b="15301"/>
          <a:stretch/>
        </p:blipFill>
        <p:spPr bwMode="auto">
          <a:xfrm>
            <a:off x="3411308" y="973119"/>
            <a:ext cx="2608492" cy="5012814"/>
          </a:xfrm>
          <a:prstGeom prst="rect">
            <a:avLst/>
          </a:prstGeom>
          <a:noFill/>
          <a:ln w="508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557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Top)">
                                      <p:cBhvr>
                                        <p:cTn id="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REBECCA</a:t>
            </a: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535277" y="1154668"/>
            <a:ext cx="2452284" cy="1850886"/>
            <a:chOff x="6535277" y="1154668"/>
            <a:chExt cx="2452284" cy="1850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2963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11lbs.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89749" cy="338554"/>
            </a:xfrm>
            <a:prstGeom prst="rect">
              <a:avLst/>
            </a:prstGeom>
          </p:spPr>
          <p:txBody>
            <a:bodyPr wrap="none">
              <a:spAutoFit/>
            </a:bodyPr>
            <a:lstStyle/>
            <a:p>
              <a:r>
                <a:rPr lang="en-US" altLang="en-US" sz="1600" dirty="0">
                  <a:solidFill>
                    <a:srgbClr val="E6E6E6"/>
                  </a:solidFill>
                  <a:latin typeface="Helvetica Neue Light" charset="0"/>
                  <a:ea typeface="Helvetica Neue Light" charset="0"/>
                  <a:cs typeface="Helvetica Neue Light" charset="0"/>
                  <a:sym typeface="Helvetica Neue Light" charset="0"/>
                </a:rPr>
                <a:t>3</a:t>
              </a:r>
              <a:r>
                <a:rPr lang="en-US" altLang="en-US" sz="1600" dirty="0" smtClean="0">
                  <a:solidFill>
                    <a:srgbClr val="E6E6E6"/>
                  </a:solidFill>
                  <a:latin typeface="Helvetica Neue Light" charset="0"/>
                  <a:ea typeface="Helvetica Neue Light" charset="0"/>
                  <a:cs typeface="Helvetica Neue Light" charset="0"/>
                  <a:sym typeface="Helvetica Neue Light" charset="0"/>
                </a:rPr>
                <a:t>7% - 25%</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6”</a:t>
              </a:r>
              <a:endParaRPr lang="en-US" sz="1600" dirty="0">
                <a:solidFill>
                  <a:srgbClr val="000000"/>
                </a:solidFill>
              </a:endParaRPr>
            </a:p>
          </p:txBody>
        </p:sp>
        <p:sp>
          <p:nvSpPr>
            <p:cNvPr id="31" name="Rectangle 30"/>
            <p:cNvSpPr/>
            <p:nvPr/>
          </p:nvSpPr>
          <p:spPr>
            <a:xfrm>
              <a:off x="7085212" y="2286000"/>
              <a:ext cx="68223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Hips:</a:t>
              </a:r>
              <a:endParaRPr lang="en-US" sz="1600" dirty="0">
                <a:solidFill>
                  <a:srgbClr val="000000"/>
                </a:solidFill>
              </a:endParaRPr>
            </a:p>
          </p:txBody>
        </p:sp>
        <p:sp>
          <p:nvSpPr>
            <p:cNvPr id="32" name="Rectangle 31"/>
            <p:cNvSpPr/>
            <p:nvPr/>
          </p:nvSpPr>
          <p:spPr>
            <a:xfrm>
              <a:off x="7691244" y="2286000"/>
              <a:ext cx="111921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4.5”</a:t>
              </a:r>
              <a:endParaRPr lang="en-US" sz="1600" dirty="0">
                <a:solidFill>
                  <a:srgbClr val="000000"/>
                </a:solidFill>
              </a:endParaRPr>
            </a:p>
          </p:txBody>
        </p:sp>
        <p:sp>
          <p:nvSpPr>
            <p:cNvPr id="33" name="Rectangle 32"/>
            <p:cNvSpPr/>
            <p:nvPr/>
          </p:nvSpPr>
          <p:spPr>
            <a:xfrm>
              <a:off x="6535277" y="2667000"/>
              <a:ext cx="1232167"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Cholestero</a:t>
              </a:r>
              <a:r>
                <a:rPr lang="en-US" altLang="en-US" sz="1600" b="1" dirty="0" smtClean="0">
                  <a:solidFill>
                    <a:srgbClr val="F49202"/>
                  </a:solidFill>
                  <a:latin typeface="Helvetica Neue"/>
                  <a:ea typeface="Helvetica Neue Light" charset="0"/>
                  <a:cs typeface="Helvetica Neue"/>
                  <a:sym typeface="Helvetica Neue Light" charset="0"/>
                </a:rPr>
                <a:t>l:</a:t>
              </a:r>
              <a:endParaRPr lang="en-US" sz="1600" dirty="0">
                <a:solidFill>
                  <a:srgbClr val="000000"/>
                </a:solidFill>
              </a:endParaRPr>
            </a:p>
          </p:txBody>
        </p:sp>
        <p:sp>
          <p:nvSpPr>
            <p:cNvPr id="34" name="Rectangle 33"/>
            <p:cNvSpPr/>
            <p:nvPr/>
          </p:nvSpPr>
          <p:spPr>
            <a:xfrm>
              <a:off x="7691244" y="2667000"/>
              <a:ext cx="994183"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155 -130</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4038600"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2" name="Rectangle 41"/>
          <p:cNvSpPr/>
          <p:nvPr/>
        </p:nvSpPr>
        <p:spPr>
          <a:xfrm>
            <a:off x="7142948" y="31242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srgbClr val="000000"/>
              </a:solidFill>
            </a:endParaRPr>
          </a:p>
        </p:txBody>
      </p:sp>
      <p:sp>
        <p:nvSpPr>
          <p:cNvPr id="43" name="Rectangle 42"/>
          <p:cNvSpPr/>
          <p:nvPr/>
        </p:nvSpPr>
        <p:spPr>
          <a:xfrm>
            <a:off x="7703840" y="3124200"/>
            <a:ext cx="8242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76 - 56</a:t>
            </a:r>
            <a:endParaRPr lang="en-US" sz="1600" dirty="0">
              <a:solidFill>
                <a:srgbClr val="000000"/>
              </a:solidFill>
            </a:endParaRPr>
          </a:p>
        </p:txBody>
      </p:sp>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l="14374" t="2112" r="399"/>
          <a:stretch/>
        </p:blipFill>
        <p:spPr>
          <a:xfrm>
            <a:off x="811421" y="1132605"/>
            <a:ext cx="2323665" cy="4835593"/>
          </a:xfrm>
          <a:prstGeom prst="rect">
            <a:avLst/>
          </a:prstGeom>
          <a:ln w="50800">
            <a:solidFill>
              <a:schemeClr val="bg1"/>
            </a:solidFill>
          </a:ln>
        </p:spPr>
      </p:pic>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22836" t="4670" r="22026" b="11299"/>
          <a:stretch/>
        </p:blipFill>
        <p:spPr>
          <a:xfrm>
            <a:off x="3690257" y="1098549"/>
            <a:ext cx="2142189" cy="4897045"/>
          </a:xfrm>
          <a:prstGeom prst="rect">
            <a:avLst/>
          </a:prstGeom>
          <a:ln w="50800">
            <a:solidFill>
              <a:schemeClr val="bg1"/>
            </a:solidFill>
          </a:ln>
        </p:spPr>
      </p:pic>
    </p:spTree>
    <p:extLst>
      <p:ext uri="{BB962C8B-B14F-4D97-AF65-F5344CB8AC3E}">
        <p14:creationId xmlns:p14="http://schemas.microsoft.com/office/powerpoint/2010/main" val="2455718028"/>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prstClr val="black"/>
                </a:solidFill>
                <a:latin typeface="Helvetica Neue"/>
                <a:ea typeface="Helvetica Neue Light" charset="0"/>
                <a:cs typeface="Helvetica Neue"/>
                <a:sym typeface="Helvetica Neue Light" charset="0"/>
              </a:rPr>
              <a:t>STATS</a:t>
            </a:r>
            <a:endParaRPr lang="en-US" dirty="0">
              <a:solidFill>
                <a:prstClr val="black"/>
              </a:solidFill>
            </a:endParaRPr>
          </a:p>
        </p:txBody>
      </p:sp>
      <p:grpSp>
        <p:nvGrpSpPr>
          <p:cNvPr id="33" name="Group 32"/>
          <p:cNvGrpSpPr/>
          <p:nvPr/>
        </p:nvGrpSpPr>
        <p:grpSpPr>
          <a:xfrm>
            <a:off x="6371766" y="1154668"/>
            <a:ext cx="2675196" cy="1927086"/>
            <a:chOff x="6371766" y="1154668"/>
            <a:chExt cx="2675196" cy="1927086"/>
          </a:xfrm>
        </p:grpSpPr>
        <p:sp>
          <p:nvSpPr>
            <p:cNvPr id="13" name="Rectangle 12"/>
            <p:cNvSpPr/>
            <p:nvPr/>
          </p:nvSpPr>
          <p:spPr>
            <a:xfrm>
              <a:off x="6840202"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prstClr val="white"/>
                </a:solidFill>
              </a:endParaRPr>
            </a:p>
          </p:txBody>
        </p:sp>
        <p:sp>
          <p:nvSpPr>
            <p:cNvPr id="26" name="Rectangle 25"/>
            <p:cNvSpPr/>
            <p:nvPr/>
          </p:nvSpPr>
          <p:spPr>
            <a:xfrm>
              <a:off x="7677676" y="1154668"/>
              <a:ext cx="13692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36 lbs.</a:t>
              </a:r>
              <a:endParaRPr lang="en-US" sz="1600" dirty="0">
                <a:solidFill>
                  <a:prstClr val="white"/>
                </a:solidFill>
              </a:endParaRPr>
            </a:p>
          </p:txBody>
        </p:sp>
        <p:sp>
          <p:nvSpPr>
            <p:cNvPr id="27" name="Rectangle 26"/>
            <p:cNvSpPr/>
            <p:nvPr/>
          </p:nvSpPr>
          <p:spPr>
            <a:xfrm>
              <a:off x="6371766" y="1524000"/>
              <a:ext cx="1382110"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Cholesterol:</a:t>
              </a:r>
              <a:endParaRPr lang="en-US" sz="1600" dirty="0">
                <a:solidFill>
                  <a:prstClr val="white"/>
                </a:solidFill>
              </a:endParaRPr>
            </a:p>
          </p:txBody>
        </p:sp>
        <p:sp>
          <p:nvSpPr>
            <p:cNvPr id="28" name="Rectangle 27"/>
            <p:cNvSpPr/>
            <p:nvPr/>
          </p:nvSpPr>
          <p:spPr>
            <a:xfrm>
              <a:off x="7677676" y="1524000"/>
              <a:ext cx="1051891"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167 - 133</a:t>
              </a:r>
              <a:endParaRPr lang="en-US" sz="1600" dirty="0">
                <a:solidFill>
                  <a:prstClr val="white"/>
                </a:solidFill>
              </a:endParaRPr>
            </a:p>
          </p:txBody>
        </p:sp>
        <p:sp>
          <p:nvSpPr>
            <p:cNvPr id="29" name="Rectangle 28"/>
            <p:cNvSpPr/>
            <p:nvPr/>
          </p:nvSpPr>
          <p:spPr>
            <a:xfrm>
              <a:off x="6972955"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prstClr val="white"/>
                </a:solidFill>
              </a:endParaRPr>
            </a:p>
          </p:txBody>
        </p:sp>
        <p:sp>
          <p:nvSpPr>
            <p:cNvPr id="30" name="Rectangle 29"/>
            <p:cNvSpPr/>
            <p:nvPr/>
          </p:nvSpPr>
          <p:spPr>
            <a:xfrm>
              <a:off x="7677676" y="1905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6”</a:t>
              </a:r>
              <a:endParaRPr lang="en-US" sz="1600" dirty="0">
                <a:solidFill>
                  <a:prstClr val="white"/>
                </a:solidFill>
              </a:endParaRPr>
            </a:p>
          </p:txBody>
        </p:sp>
        <p:sp>
          <p:nvSpPr>
            <p:cNvPr id="31" name="Rectangle 30"/>
            <p:cNvSpPr/>
            <p:nvPr/>
          </p:nvSpPr>
          <p:spPr>
            <a:xfrm>
              <a:off x="6396068" y="2286000"/>
              <a:ext cx="1357808" cy="338554"/>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r>
                <a:rPr lang="en-US" altLang="en-US" sz="1600" b="1" dirty="0" smtClean="0">
                  <a:solidFill>
                    <a:srgbClr val="F49202"/>
                  </a:solidFill>
                  <a:latin typeface="Helvetica Neue"/>
                  <a:ea typeface="Helvetica Neue Light" charset="0"/>
                  <a:cs typeface="Helvetica Neue"/>
                  <a:sym typeface="Helvetica Neue Light" charset="0"/>
                </a:rPr>
                <a:t>:</a:t>
              </a:r>
              <a:endParaRPr lang="en-US" sz="1600" dirty="0">
                <a:solidFill>
                  <a:prstClr val="white"/>
                </a:solidFill>
              </a:endParaRPr>
            </a:p>
          </p:txBody>
        </p:sp>
        <p:sp>
          <p:nvSpPr>
            <p:cNvPr id="32" name="Rectangle 31"/>
            <p:cNvSpPr/>
            <p:nvPr/>
          </p:nvSpPr>
          <p:spPr>
            <a:xfrm>
              <a:off x="7677676" y="2286000"/>
              <a:ext cx="93807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132 - 77</a:t>
              </a:r>
              <a:endParaRPr lang="en-US" sz="1600" dirty="0">
                <a:solidFill>
                  <a:prstClr val="white"/>
                </a:solidFill>
              </a:endParaRPr>
            </a:p>
          </p:txBody>
        </p:sp>
        <p:sp>
          <p:nvSpPr>
            <p:cNvPr id="35" name="Rectangle 34"/>
            <p:cNvSpPr/>
            <p:nvPr/>
          </p:nvSpPr>
          <p:spPr>
            <a:xfrm>
              <a:off x="7116784" y="2743200"/>
              <a:ext cx="637092"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LDL:</a:t>
              </a:r>
              <a:endParaRPr lang="en-US" sz="1600" dirty="0">
                <a:solidFill>
                  <a:prstClr val="white"/>
                </a:solidFill>
              </a:endParaRPr>
            </a:p>
          </p:txBody>
        </p:sp>
        <p:sp>
          <p:nvSpPr>
            <p:cNvPr id="36" name="Rectangle 35"/>
            <p:cNvSpPr/>
            <p:nvPr/>
          </p:nvSpPr>
          <p:spPr>
            <a:xfrm>
              <a:off x="7677676" y="2743200"/>
              <a:ext cx="82426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84 - 69</a:t>
              </a:r>
              <a:endParaRPr lang="en-US" sz="1600" dirty="0">
                <a:solidFill>
                  <a:prstClr val="white"/>
                </a:solidFill>
              </a:endParaRPr>
            </a:p>
          </p:txBody>
        </p:sp>
      </p:grpSp>
      <p:sp>
        <p:nvSpPr>
          <p:cNvPr id="43" name="Rectangle 42"/>
          <p:cNvSpPr/>
          <p:nvPr/>
        </p:nvSpPr>
        <p:spPr>
          <a:xfrm>
            <a:off x="728865" y="5955268"/>
            <a:ext cx="1895071" cy="584775"/>
          </a:xfrm>
          <a:prstGeom prst="rect">
            <a:avLst/>
          </a:prstGeom>
        </p:spPr>
        <p:txBody>
          <a:bodyPr wrap="none">
            <a:spAutoFit/>
          </a:bodyPr>
          <a:lstStyle/>
          <a:p>
            <a:pPr algn="ctr"/>
            <a:r>
              <a:rPr lang="en-US" altLang="en-US" sz="3200" b="1" dirty="0" smtClean="0">
                <a:solidFill>
                  <a:srgbClr val="D2D2D2">
                    <a:lumMod val="50000"/>
                  </a:srgbClr>
                </a:solidFill>
                <a:latin typeface="Helvetica Neue"/>
                <a:ea typeface="Helvetica Neue Light" charset="0"/>
                <a:cs typeface="Helvetica Neue"/>
                <a:sym typeface="Helvetica Neue Light" charset="0"/>
              </a:rPr>
              <a:t>BEFORE</a:t>
            </a:r>
            <a:endParaRPr lang="en-US" sz="3200" b="1" dirty="0">
              <a:solidFill>
                <a:srgbClr val="D2D2D2">
                  <a:lumMod val="50000"/>
                </a:srgbClr>
              </a:solidFill>
              <a:latin typeface="Helvetica Neue"/>
              <a:cs typeface="Helvetica Neue"/>
            </a:endParaRPr>
          </a:p>
        </p:txBody>
      </p:sp>
      <p:sp>
        <p:nvSpPr>
          <p:cNvPr id="44" name="Rectangle 43"/>
          <p:cNvSpPr/>
          <p:nvPr/>
        </p:nvSpPr>
        <p:spPr>
          <a:xfrm>
            <a:off x="3956968" y="5955268"/>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47" name="Rectangle 4"/>
          <p:cNvSpPr txBox="1">
            <a:spLocks noChangeArrowheads="1"/>
          </p:cNvSpPr>
          <p:nvPr/>
        </p:nvSpPr>
        <p:spPr bwMode="auto">
          <a:xfrm>
            <a:off x="228600" y="0"/>
            <a:ext cx="57912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3600" dirty="0" smtClean="0">
                <a:solidFill>
                  <a:srgbClr val="E6E6E6"/>
                </a:solidFill>
                <a:latin typeface="Helvetica Neue Thin"/>
                <a:ea typeface="ヒラギノ角ゴ ProN W6" charset="0"/>
                <a:cs typeface="Helvetica Neue Thin"/>
                <a:sym typeface="Helvetica Neue Bold Condensed" charset="0"/>
              </a:rPr>
              <a:t>ROD</a:t>
            </a:r>
            <a:endParaRPr lang="en-US" altLang="en-US" sz="3600" dirty="0">
              <a:solidFill>
                <a:srgbClr val="E6E6E6"/>
              </a:solidFill>
              <a:latin typeface="Helvetica Neue Thin"/>
              <a:ea typeface="ヒラギノ角ゴ ProN W6" charset="0"/>
              <a:cs typeface="Helvetica Neue Thin"/>
              <a:sym typeface="Helvetica Neue Bold Condensed" charset="0"/>
            </a:endParaRPr>
          </a:p>
        </p:txBody>
      </p:sp>
      <p:sp>
        <p:nvSpPr>
          <p:cNvPr id="48" name="Rectangle 47"/>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sp>
        <p:nvSpPr>
          <p:cNvPr id="49" name="Rectangle 48"/>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latin typeface="Gill Sans" charset="0"/>
                <a:ea typeface="ヒラギノ角ゴ ProN W3" charset="0"/>
                <a:cs typeface="ヒラギノ角ゴ ProN W3" charset="0"/>
                <a:sym typeface="Gill Sans" charset="0"/>
              </a:rPr>
              <a:t>     </a:t>
            </a:r>
          </a:p>
        </p:txBody>
      </p:sp>
      <p:grpSp>
        <p:nvGrpSpPr>
          <p:cNvPr id="34" name="Group 33"/>
          <p:cNvGrpSpPr/>
          <p:nvPr/>
        </p:nvGrpSpPr>
        <p:grpSpPr>
          <a:xfrm>
            <a:off x="6477000" y="4572000"/>
            <a:ext cx="2466398" cy="1967756"/>
            <a:chOff x="6477000" y="4572000"/>
            <a:chExt cx="2466398" cy="1967756"/>
          </a:xfrm>
        </p:grpSpPr>
        <p:pic>
          <p:nvPicPr>
            <p:cNvPr id="41" name="Picture 40"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42" name="Picture 4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45" name="Picture 44"/>
          <p:cNvPicPr>
            <a:picLocks noChangeAspect="1"/>
          </p:cNvPicPr>
          <p:nvPr/>
        </p:nvPicPr>
        <p:blipFill rotWithShape="1">
          <a:blip r:embed="rId5">
            <a:extLst>
              <a:ext uri="{28A0092B-C50C-407E-A947-70E740481C1C}">
                <a14:useLocalDpi xmlns:a14="http://schemas.microsoft.com/office/drawing/2010/main" val="0"/>
              </a:ext>
            </a:extLst>
          </a:blip>
          <a:srcRect r="52086"/>
          <a:stretch/>
        </p:blipFill>
        <p:spPr>
          <a:xfrm>
            <a:off x="440572" y="1051552"/>
            <a:ext cx="2455617" cy="4903716"/>
          </a:xfrm>
          <a:prstGeom prst="rect">
            <a:avLst/>
          </a:prstGeom>
          <a:ln w="50800">
            <a:solidFill>
              <a:schemeClr val="bg1"/>
            </a:solidFill>
          </a:ln>
        </p:spPr>
      </p:pic>
      <p:pic>
        <p:nvPicPr>
          <p:cNvPr id="46" name="Picture 45"/>
          <p:cNvPicPr>
            <a:picLocks noChangeAspect="1"/>
          </p:cNvPicPr>
          <p:nvPr/>
        </p:nvPicPr>
        <p:blipFill rotWithShape="1">
          <a:blip r:embed="rId5">
            <a:extLst>
              <a:ext uri="{28A0092B-C50C-407E-A947-70E740481C1C}">
                <a14:useLocalDpi xmlns:a14="http://schemas.microsoft.com/office/drawing/2010/main" val="0"/>
              </a:ext>
            </a:extLst>
          </a:blip>
          <a:srcRect l="49851" t="1414" r="4453"/>
          <a:stretch/>
        </p:blipFill>
        <p:spPr>
          <a:xfrm>
            <a:off x="3553452" y="1055132"/>
            <a:ext cx="2341896" cy="4834354"/>
          </a:xfrm>
          <a:prstGeom prst="rect">
            <a:avLst/>
          </a:prstGeom>
          <a:ln w="50800">
            <a:solidFill>
              <a:schemeClr val="bg1"/>
            </a:solidFill>
          </a:ln>
        </p:spPr>
      </p:pic>
    </p:spTree>
    <p:extLst>
      <p:ext uri="{BB962C8B-B14F-4D97-AF65-F5344CB8AC3E}">
        <p14:creationId xmlns:p14="http://schemas.microsoft.com/office/powerpoint/2010/main" val="167418439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rgbClr val="800000"/>
              <a:srgbClr val="FFF1C1"/>
            </a:duotone>
            <a:lum contrast="3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2830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9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Oval 7"/>
          <p:cNvSpPr/>
          <p:nvPr/>
        </p:nvSpPr>
        <p:spPr bwMode="auto">
          <a:xfrm>
            <a:off x="-533400" y="-685800"/>
            <a:ext cx="6477000" cy="6704263"/>
          </a:xfrm>
          <a:prstGeom prst="ellipse">
            <a:avLst/>
          </a:prstGeom>
          <a:solidFill>
            <a:schemeClr val="tx2">
              <a:lumMod val="65000"/>
              <a:lumOff val="35000"/>
              <a:alpha val="47000"/>
            </a:schemeClr>
          </a:solidFill>
          <a:ln w="25400" cap="flat" cmpd="sng" algn="ctr">
            <a:noFill/>
            <a:prstDash val="solid"/>
            <a:round/>
            <a:headEnd type="none" w="med" len="med"/>
            <a:tailEnd type="none" w="med" len="med"/>
          </a:ln>
          <a:effectLst>
            <a:softEdge rad="127000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4" name="Rectangle 4"/>
          <p:cNvSpPr txBox="1">
            <a:spLocks noChangeArrowheads="1"/>
          </p:cNvSpPr>
          <p:nvPr/>
        </p:nvSpPr>
        <p:spPr bwMode="auto">
          <a:xfrm>
            <a:off x="228600" y="0"/>
            <a:ext cx="5791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34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668"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043"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376"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altLang="en-US" sz="4000" dirty="0" smtClean="0">
                <a:solidFill>
                  <a:srgbClr val="E6E6E6"/>
                </a:solidFill>
                <a:latin typeface="Helvetica Neue Thin"/>
                <a:ea typeface="Helvetica Neue Bold Condensed" charset="0"/>
                <a:cs typeface="Helvetica Neue Thin"/>
                <a:sym typeface="Helvetica Neue Bold Condensed" charset="0"/>
              </a:rPr>
              <a:t>MARK</a:t>
            </a:r>
          </a:p>
        </p:txBody>
      </p:sp>
      <p:sp>
        <p:nvSpPr>
          <p:cNvPr id="11" name="Rectangle 10"/>
          <p:cNvSpPr/>
          <p:nvPr/>
        </p:nvSpPr>
        <p:spPr bwMode="auto">
          <a:xfrm>
            <a:off x="6400800" y="685800"/>
            <a:ext cx="2743200" cy="58674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2" name="Rectangle 11"/>
          <p:cNvSpPr/>
          <p:nvPr/>
        </p:nvSpPr>
        <p:spPr bwMode="auto">
          <a:xfrm>
            <a:off x="6400800" y="685800"/>
            <a:ext cx="2743200" cy="381000"/>
          </a:xfrm>
          <a:prstGeom prst="rect">
            <a:avLst/>
          </a:prstGeom>
          <a:gradFill flip="none" rotWithShape="1">
            <a:gsLst>
              <a:gs pos="100000">
                <a:schemeClr val="tx1">
                  <a:alpha val="25000"/>
                </a:schemeClr>
              </a:gs>
              <a:gs pos="0">
                <a:srgbClr val="FFFFFF">
                  <a:alpha val="25000"/>
                </a:srgbClr>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smtClean="0">
              <a:solidFill>
                <a:srgbClr val="000000"/>
              </a:solidFill>
              <a:sym typeface="Gill Sans" charset="0"/>
            </a:endParaRPr>
          </a:p>
        </p:txBody>
      </p:sp>
      <p:sp>
        <p:nvSpPr>
          <p:cNvPr id="14" name="Rectangle 13"/>
          <p:cNvSpPr/>
          <p:nvPr/>
        </p:nvSpPr>
        <p:spPr>
          <a:xfrm>
            <a:off x="6477000" y="685800"/>
            <a:ext cx="889987" cy="369332"/>
          </a:xfrm>
          <a:prstGeom prst="rect">
            <a:avLst/>
          </a:prstGeom>
        </p:spPr>
        <p:txBody>
          <a:bodyPr wrap="none">
            <a:spAutoFit/>
          </a:bodyPr>
          <a:lstStyle/>
          <a:p>
            <a:r>
              <a:rPr lang="en-US" altLang="en-US" b="1" dirty="0" smtClean="0">
                <a:solidFill>
                  <a:srgbClr val="FFFFFF"/>
                </a:solidFill>
                <a:latin typeface="Helvetica Neue"/>
                <a:ea typeface="Helvetica Neue Light" charset="0"/>
                <a:cs typeface="Helvetica Neue"/>
                <a:sym typeface="Helvetica Neue Light" charset="0"/>
              </a:rPr>
              <a:t>STATS</a:t>
            </a:r>
            <a:endParaRPr lang="en-US" dirty="0">
              <a:solidFill>
                <a:srgbClr val="FFFFFF"/>
              </a:solidFill>
            </a:endParaRPr>
          </a:p>
        </p:txBody>
      </p:sp>
      <p:grpSp>
        <p:nvGrpSpPr>
          <p:cNvPr id="35" name="Group 34"/>
          <p:cNvGrpSpPr/>
          <p:nvPr/>
        </p:nvGrpSpPr>
        <p:grpSpPr>
          <a:xfrm>
            <a:off x="6655356" y="1154668"/>
            <a:ext cx="2405174" cy="1088886"/>
            <a:chOff x="6655356" y="1154668"/>
            <a:chExt cx="2405174" cy="1088886"/>
          </a:xfrm>
        </p:grpSpPr>
        <p:sp>
          <p:nvSpPr>
            <p:cNvPr id="13" name="Rectangle 12"/>
            <p:cNvSpPr/>
            <p:nvPr/>
          </p:nvSpPr>
          <p:spPr>
            <a:xfrm>
              <a:off x="6853770" y="1154668"/>
              <a:ext cx="913674"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Weight:</a:t>
              </a:r>
              <a:endParaRPr lang="en-US" sz="1600" dirty="0">
                <a:solidFill>
                  <a:srgbClr val="000000"/>
                </a:solidFill>
              </a:endParaRPr>
            </a:p>
          </p:txBody>
        </p:sp>
        <p:sp>
          <p:nvSpPr>
            <p:cNvPr id="26" name="Rectangle 25"/>
            <p:cNvSpPr/>
            <p:nvPr/>
          </p:nvSpPr>
          <p:spPr>
            <a:xfrm>
              <a:off x="7691244" y="1154668"/>
              <a:ext cx="1369286"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61 lbs.</a:t>
              </a:r>
              <a:endParaRPr lang="en-US" sz="1600" dirty="0">
                <a:solidFill>
                  <a:srgbClr val="000000"/>
                </a:solidFill>
              </a:endParaRPr>
            </a:p>
          </p:txBody>
        </p:sp>
        <p:sp>
          <p:nvSpPr>
            <p:cNvPr id="27" name="Rectangle 26"/>
            <p:cNvSpPr/>
            <p:nvPr/>
          </p:nvSpPr>
          <p:spPr>
            <a:xfrm>
              <a:off x="6655356" y="1524000"/>
              <a:ext cx="1112088"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Body Fat:</a:t>
              </a:r>
              <a:endParaRPr lang="en-US" sz="1600" dirty="0">
                <a:solidFill>
                  <a:srgbClr val="000000"/>
                </a:solidFill>
              </a:endParaRPr>
            </a:p>
          </p:txBody>
        </p:sp>
        <p:sp>
          <p:nvSpPr>
            <p:cNvPr id="28" name="Rectangle 27"/>
            <p:cNvSpPr/>
            <p:nvPr/>
          </p:nvSpPr>
          <p:spPr>
            <a:xfrm>
              <a:off x="7691244" y="1524000"/>
              <a:ext cx="1189749"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38% - 20%</a:t>
              </a:r>
              <a:endParaRPr lang="en-US" sz="1600" dirty="0">
                <a:solidFill>
                  <a:srgbClr val="000000"/>
                </a:solidFill>
              </a:endParaRPr>
            </a:p>
          </p:txBody>
        </p:sp>
        <p:sp>
          <p:nvSpPr>
            <p:cNvPr id="29" name="Rectangle 28"/>
            <p:cNvSpPr/>
            <p:nvPr/>
          </p:nvSpPr>
          <p:spPr>
            <a:xfrm>
              <a:off x="6986523" y="1905000"/>
              <a:ext cx="780921" cy="338554"/>
            </a:xfrm>
            <a:prstGeom prst="rect">
              <a:avLst/>
            </a:prstGeom>
          </p:spPr>
          <p:txBody>
            <a:bodyPr wrap="none">
              <a:spAutoFit/>
            </a:bodyPr>
            <a:lstStyle/>
            <a:p>
              <a:pPr algn="r"/>
              <a:r>
                <a:rPr lang="en-US" altLang="en-US" sz="1600" b="1" dirty="0" smtClean="0">
                  <a:solidFill>
                    <a:srgbClr val="F49202"/>
                  </a:solidFill>
                  <a:latin typeface="Helvetica Neue"/>
                  <a:ea typeface="Helvetica Neue Light" charset="0"/>
                  <a:cs typeface="Helvetica Neue"/>
                  <a:sym typeface="Helvetica Neue Light" charset="0"/>
                </a:rPr>
                <a:t>Waist:</a:t>
              </a:r>
              <a:endParaRPr lang="en-US" sz="1600" dirty="0">
                <a:solidFill>
                  <a:srgbClr val="000000"/>
                </a:solidFill>
              </a:endParaRPr>
            </a:p>
          </p:txBody>
        </p:sp>
        <p:sp>
          <p:nvSpPr>
            <p:cNvPr id="30" name="Rectangle 29"/>
            <p:cNvSpPr/>
            <p:nvPr/>
          </p:nvSpPr>
          <p:spPr>
            <a:xfrm>
              <a:off x="7691244" y="1905000"/>
              <a:ext cx="947695"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Down 8”</a:t>
              </a:r>
              <a:endParaRPr lang="en-US" sz="1600" dirty="0">
                <a:solidFill>
                  <a:srgbClr val="000000"/>
                </a:solidFill>
              </a:endParaRPr>
            </a:p>
          </p:txBody>
        </p:sp>
      </p:grpSp>
      <p:sp>
        <p:nvSpPr>
          <p:cNvPr id="45" name="Rectangle 44"/>
          <p:cNvSpPr/>
          <p:nvPr/>
        </p:nvSpPr>
        <p:spPr bwMode="auto">
          <a:xfrm>
            <a:off x="2785872" y="152400"/>
            <a:ext cx="338328" cy="338667"/>
          </a:xfrm>
          <a:prstGeom prst="rect">
            <a:avLst/>
          </a:prstGeom>
          <a:solidFill>
            <a:srgbClr val="F4920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sp>
        <p:nvSpPr>
          <p:cNvPr id="46" name="Rectangle 45"/>
          <p:cNvSpPr/>
          <p:nvPr/>
        </p:nvSpPr>
        <p:spPr bwMode="auto">
          <a:xfrm>
            <a:off x="3276600" y="152400"/>
            <a:ext cx="5715000" cy="338667"/>
          </a:xfrm>
          <a:prstGeom prst="rect">
            <a:avLst/>
          </a:prstGeom>
          <a:gradFill flip="none" rotWithShape="1">
            <a:gsLst>
              <a:gs pos="0">
                <a:srgbClr val="F49202"/>
              </a:gs>
              <a:gs pos="100000">
                <a:schemeClr val="tx1"/>
              </a:gs>
            </a:gsLst>
            <a:lin ang="0" scaled="1"/>
            <a:tileRect/>
          </a:gra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3200" dirty="0" smtClean="0">
                <a:solidFill>
                  <a:srgbClr val="000000"/>
                </a:solidFill>
                <a:sym typeface="Gill Sans" charset="0"/>
              </a:rPr>
              <a:t>     </a:t>
            </a:r>
          </a:p>
        </p:txBody>
      </p:sp>
      <p:grpSp>
        <p:nvGrpSpPr>
          <p:cNvPr id="3" name="Group 2"/>
          <p:cNvGrpSpPr/>
          <p:nvPr/>
        </p:nvGrpSpPr>
        <p:grpSpPr>
          <a:xfrm>
            <a:off x="6477000" y="4572000"/>
            <a:ext cx="2466398" cy="1967756"/>
            <a:chOff x="6477000" y="4572000"/>
            <a:chExt cx="2466398" cy="1967756"/>
          </a:xfrm>
        </p:grpSpPr>
        <p:pic>
          <p:nvPicPr>
            <p:cNvPr id="2" name="Picture 1" descr="Unicity4C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0"/>
              <a:ext cx="2209800" cy="1840763"/>
            </a:xfrm>
            <a:prstGeom prst="rect">
              <a:avLst/>
            </a:prstGeom>
          </p:spPr>
        </p:pic>
        <p:pic>
          <p:nvPicPr>
            <p:cNvPr id="18"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833"/>
            <a:stretch/>
          </p:blipFill>
          <p:spPr bwMode="auto">
            <a:xfrm>
              <a:off x="6477000" y="5791200"/>
              <a:ext cx="2466398" cy="74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sp>
        <p:nvSpPr>
          <p:cNvPr id="40" name="Rectangle 39"/>
          <p:cNvSpPr/>
          <p:nvPr/>
        </p:nvSpPr>
        <p:spPr>
          <a:xfrm>
            <a:off x="921585" y="6007577"/>
            <a:ext cx="1864287" cy="584776"/>
          </a:xfrm>
          <a:prstGeom prst="rect">
            <a:avLst/>
          </a:prstGeom>
        </p:spPr>
        <p:txBody>
          <a:bodyPr wrap="none">
            <a:spAutoFit/>
          </a:bodyPr>
          <a:lstStyle/>
          <a:p>
            <a:pPr algn="ctr"/>
            <a:r>
              <a:rPr lang="en-US" altLang="en-US" sz="3200" b="1" dirty="0" smtClean="0">
                <a:solidFill>
                  <a:srgbClr val="000000">
                    <a:lumMod val="65000"/>
                    <a:lumOff val="35000"/>
                  </a:srgbClr>
                </a:solidFill>
                <a:latin typeface="Helvetica Neue"/>
                <a:ea typeface="Helvetica Neue Light" charset="0"/>
                <a:cs typeface="Helvetica Neue"/>
                <a:sym typeface="Helvetica Neue Light" charset="0"/>
              </a:rPr>
              <a:t>BEFORE</a:t>
            </a:r>
            <a:endParaRPr lang="en-US" sz="3200" b="1" dirty="0">
              <a:solidFill>
                <a:srgbClr val="000000">
                  <a:lumMod val="65000"/>
                  <a:lumOff val="35000"/>
                </a:srgbClr>
              </a:solidFill>
              <a:latin typeface="Helvetica Neue"/>
              <a:cs typeface="Helvetica Neue"/>
            </a:endParaRPr>
          </a:p>
        </p:txBody>
      </p:sp>
      <p:sp>
        <p:nvSpPr>
          <p:cNvPr id="41" name="Rectangle 40"/>
          <p:cNvSpPr/>
          <p:nvPr/>
        </p:nvSpPr>
        <p:spPr>
          <a:xfrm>
            <a:off x="3810000" y="6007577"/>
            <a:ext cx="1534864" cy="584776"/>
          </a:xfrm>
          <a:prstGeom prst="rect">
            <a:avLst/>
          </a:prstGeom>
        </p:spPr>
        <p:txBody>
          <a:bodyPr wrap="none">
            <a:spAutoFit/>
          </a:bodyPr>
          <a:lstStyle/>
          <a:p>
            <a:pPr algn="ctr"/>
            <a:r>
              <a:rPr lang="en-US" altLang="en-US" sz="3200" b="1" dirty="0" smtClean="0">
                <a:solidFill>
                  <a:srgbClr val="595959"/>
                </a:solidFill>
                <a:latin typeface="Helvetica Neue"/>
                <a:ea typeface="Helvetica Neue Light" charset="0"/>
                <a:cs typeface="Helvetica Neue"/>
                <a:sym typeface="Helvetica Neue Light" charset="0"/>
              </a:rPr>
              <a:t>AFTER</a:t>
            </a:r>
            <a:endParaRPr lang="en-US" sz="3200" b="1" dirty="0">
              <a:solidFill>
                <a:srgbClr val="595959"/>
              </a:solidFill>
              <a:latin typeface="Helvetica Neue"/>
              <a:cs typeface="Helvetica Neue"/>
            </a:endParaRPr>
          </a:p>
        </p:txBody>
      </p:sp>
      <p:sp>
        <p:nvSpPr>
          <p:cNvPr id="36" name="Rectangle 35"/>
          <p:cNvSpPr/>
          <p:nvPr/>
        </p:nvSpPr>
        <p:spPr>
          <a:xfrm>
            <a:off x="6431850" y="2316777"/>
            <a:ext cx="1348190" cy="307777"/>
          </a:xfrm>
          <a:prstGeom prst="rect">
            <a:avLst/>
          </a:prstGeom>
        </p:spPr>
        <p:txBody>
          <a:bodyPr wrap="none">
            <a:spAutoFit/>
          </a:bodyPr>
          <a:lstStyle/>
          <a:p>
            <a:pPr algn="r"/>
            <a:r>
              <a:rPr lang="en-US" altLang="en-US" sz="1400" b="1" dirty="0" smtClean="0">
                <a:solidFill>
                  <a:srgbClr val="F49202"/>
                </a:solidFill>
                <a:latin typeface="Helvetica Neue"/>
                <a:ea typeface="Helvetica Neue Light" charset="0"/>
                <a:cs typeface="Helvetica Neue"/>
                <a:sym typeface="Helvetica Neue Light" charset="0"/>
              </a:rPr>
              <a:t>Triglycerides:</a:t>
            </a:r>
            <a:endParaRPr lang="en-US" sz="1600" dirty="0">
              <a:solidFill>
                <a:srgbClr val="000000"/>
              </a:solidFill>
            </a:endParaRPr>
          </a:p>
        </p:txBody>
      </p:sp>
      <p:sp>
        <p:nvSpPr>
          <p:cNvPr id="37" name="Rectangle 36"/>
          <p:cNvSpPr/>
          <p:nvPr/>
        </p:nvSpPr>
        <p:spPr>
          <a:xfrm>
            <a:off x="7703840" y="2286000"/>
            <a:ext cx="938077" cy="338554"/>
          </a:xfrm>
          <a:prstGeom prst="rect">
            <a:avLst/>
          </a:prstGeom>
        </p:spPr>
        <p:txBody>
          <a:bodyPr wrap="none">
            <a:spAutoFit/>
          </a:bodyPr>
          <a:lstStyle/>
          <a:p>
            <a:r>
              <a:rPr lang="en-US" altLang="en-US" sz="1600" dirty="0" smtClean="0">
                <a:solidFill>
                  <a:srgbClr val="E6E6E6"/>
                </a:solidFill>
                <a:latin typeface="Helvetica Neue Light" charset="0"/>
                <a:ea typeface="Helvetica Neue Light" charset="0"/>
                <a:cs typeface="Helvetica Neue Light" charset="0"/>
                <a:sym typeface="Helvetica Neue Light" charset="0"/>
              </a:rPr>
              <a:t>240 - 73</a:t>
            </a:r>
            <a:endParaRPr lang="en-US" sz="1600" dirty="0">
              <a:solidFill>
                <a:srgbClr val="000000"/>
              </a:solidFill>
            </a:endParaRPr>
          </a:p>
        </p:txBody>
      </p:sp>
      <p:pic>
        <p:nvPicPr>
          <p:cNvPr id="50" name="Picture 49"/>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24399" t="10363" r="27788" b="9859"/>
          <a:stretch/>
        </p:blipFill>
        <p:spPr>
          <a:xfrm>
            <a:off x="838200" y="972968"/>
            <a:ext cx="1866900" cy="4672463"/>
          </a:xfrm>
          <a:prstGeom prst="rect">
            <a:avLst/>
          </a:prstGeom>
          <a:noFill/>
          <a:ln w="50800">
            <a:solidFill>
              <a:schemeClr val="bg1"/>
            </a:solidFill>
          </a:ln>
        </p:spPr>
      </p:pic>
      <p:pic>
        <p:nvPicPr>
          <p:cNvPr id="51" name="Picture 50"/>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21599" t="7859" r="21902" b="17601"/>
          <a:stretch/>
        </p:blipFill>
        <p:spPr>
          <a:xfrm>
            <a:off x="3546456" y="962082"/>
            <a:ext cx="2029315" cy="4759664"/>
          </a:xfrm>
          <a:prstGeom prst="rect">
            <a:avLst/>
          </a:prstGeom>
          <a:noFill/>
          <a:ln w="50800">
            <a:solidFill>
              <a:schemeClr val="bg1"/>
            </a:solidFill>
          </a:ln>
        </p:spPr>
      </p:pic>
    </p:spTree>
    <p:extLst>
      <p:ext uri="{BB962C8B-B14F-4D97-AF65-F5344CB8AC3E}">
        <p14:creationId xmlns:p14="http://schemas.microsoft.com/office/powerpoint/2010/main" val="2506386284"/>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654017"/>
            <a:ext cx="7772400" cy="1470183"/>
          </a:xfrm>
        </p:spPr>
        <p:txBody>
          <a:bodyPr/>
          <a:lstStyle/>
          <a:p>
            <a:r>
              <a:rPr lang="en-US" sz="5400" dirty="0" smtClean="0">
                <a:solidFill>
                  <a:srgbClr val="FF0000"/>
                </a:solidFill>
              </a:rPr>
              <a:t>Show “Next Step Video” from defineyoury.com</a:t>
            </a:r>
            <a:br>
              <a:rPr lang="en-US" sz="5400" dirty="0" smtClean="0">
                <a:solidFill>
                  <a:srgbClr val="FF0000"/>
                </a:solidFill>
              </a:rPr>
            </a:br>
            <a:r>
              <a:rPr lang="en-US" dirty="0" smtClean="0">
                <a:solidFill>
                  <a:srgbClr val="FF0000"/>
                </a:solidFill>
              </a:rPr>
              <a:t/>
            </a:r>
            <a:br>
              <a:rPr lang="en-US" dirty="0" smtClean="0">
                <a:solidFill>
                  <a:srgbClr val="FF0000"/>
                </a:solidFill>
              </a:rPr>
            </a:br>
            <a:endParaRPr lang="en-US" dirty="0">
              <a:solidFill>
                <a:srgbClr val="FF0000"/>
              </a:solidFill>
            </a:endParaRPr>
          </a:p>
        </p:txBody>
      </p:sp>
    </p:spTree>
    <p:extLst>
      <p:ext uri="{BB962C8B-B14F-4D97-AF65-F5344CB8AC3E}">
        <p14:creationId xmlns:p14="http://schemas.microsoft.com/office/powerpoint/2010/main" val="2265202815"/>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slide35-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0"/>
            <a:ext cx="9295404" cy="6914684"/>
          </a:xfrm>
          <a:prstGeom prst="rect">
            <a:avLst/>
          </a:prstGeom>
        </p:spPr>
      </p:pic>
      <p:pic>
        <p:nvPicPr>
          <p:cNvPr id="5" name="Picture 4" descr="BrentsCompPlanSlides-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41"/>
            <a:ext cx="9220200" cy="6863641"/>
          </a:xfrm>
          <a:prstGeom prst="rect">
            <a:avLst/>
          </a:prstGeom>
          <a:solidFill>
            <a:srgbClr val="FFFFCC"/>
          </a:solidFill>
        </p:spPr>
      </p:pic>
      <p:sp>
        <p:nvSpPr>
          <p:cNvPr id="6" name="TextBox 5"/>
          <p:cNvSpPr txBox="1"/>
          <p:nvPr/>
        </p:nvSpPr>
        <p:spPr>
          <a:xfrm>
            <a:off x="7239000" y="5791200"/>
            <a:ext cx="1905000" cy="914400"/>
          </a:xfrm>
          <a:prstGeom prst="rect">
            <a:avLst/>
          </a:prstGeom>
        </p:spPr>
        <p:txBody>
          <a:bodyPr vert="horz" wrap="none" lIns="91440" tIns="45720" rIns="91440" bIns="45720" rtlCol="0">
            <a:normAutofit/>
          </a:bodyPr>
          <a:lstStyle/>
          <a:p>
            <a:pPr defTabSz="457200"/>
            <a:endParaRPr lang="en-US" dirty="0" smtClean="0">
              <a:solidFill>
                <a:prstClr val="black"/>
              </a:solidFill>
            </a:endParaRPr>
          </a:p>
        </p:txBody>
      </p:sp>
      <p:sp>
        <p:nvSpPr>
          <p:cNvPr id="7" name="TextBox 6"/>
          <p:cNvSpPr txBox="1"/>
          <p:nvPr/>
        </p:nvSpPr>
        <p:spPr>
          <a:xfrm>
            <a:off x="7467600" y="5562600"/>
            <a:ext cx="1676400" cy="1143000"/>
          </a:xfrm>
          <a:prstGeom prst="rect">
            <a:avLst/>
          </a:prstGeom>
          <a:solidFill>
            <a:schemeClr val="bg1"/>
          </a:solidFill>
          <a:ln>
            <a:noFill/>
          </a:ln>
        </p:spPr>
        <p:txBody>
          <a:bodyPr vert="horz" wrap="none" lIns="91440" tIns="45720" rIns="91440" bIns="45720" rtlCol="0">
            <a:normAutofit/>
          </a:bodyPr>
          <a:lstStyle/>
          <a:p>
            <a:pPr defTabSz="457200"/>
            <a:endParaRPr lang="en-US" dirty="0" smtClean="0">
              <a:solidFill>
                <a:prstClr val="black"/>
              </a:solidFill>
            </a:endParaRPr>
          </a:p>
        </p:txBody>
      </p:sp>
      <p:sp>
        <p:nvSpPr>
          <p:cNvPr id="8" name="TextBox 7"/>
          <p:cNvSpPr txBox="1"/>
          <p:nvPr/>
        </p:nvSpPr>
        <p:spPr>
          <a:xfrm>
            <a:off x="3581400" y="4191000"/>
            <a:ext cx="914400" cy="914400"/>
          </a:xfrm>
          <a:prstGeom prst="rect">
            <a:avLst/>
          </a:prstGeom>
        </p:spPr>
        <p:txBody>
          <a:bodyPr vert="horz" wrap="none" lIns="91440" tIns="45720" rIns="91440" bIns="45720" rtlCol="0">
            <a:normAutofit/>
          </a:bodyPr>
          <a:lstStyle/>
          <a:p>
            <a:pPr defTabSz="457200"/>
            <a:endParaRPr lang="en-US" dirty="0" smtClean="0">
              <a:solidFill>
                <a:prstClr val="black"/>
              </a:solidFill>
            </a:endParaRPr>
          </a:p>
        </p:txBody>
      </p:sp>
      <p:pic>
        <p:nvPicPr>
          <p:cNvPr id="9" name="Picture 8" descr="Salespresent-4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txBox="1">
            <a:spLocks/>
          </p:cNvSpPr>
          <p:nvPr/>
        </p:nvSpPr>
        <p:spPr>
          <a:xfrm>
            <a:off x="74370" y="289469"/>
            <a:ext cx="5742044" cy="2407476"/>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7200" dirty="0" smtClean="0">
                <a:solidFill>
                  <a:srgbClr val="F8AA1D"/>
                </a:solidFill>
                <a:latin typeface="Helvetica Neue Light"/>
                <a:cs typeface="Helvetica Neue Light"/>
              </a:rPr>
              <a:t>Define Your</a:t>
            </a:r>
          </a:p>
          <a:p>
            <a:pPr>
              <a:lnSpc>
                <a:spcPct val="80000"/>
              </a:lnSpc>
            </a:pPr>
            <a:r>
              <a:rPr lang="en-US" sz="9600" b="1" dirty="0" smtClean="0">
                <a:solidFill>
                  <a:srgbClr val="F8AA1D"/>
                </a:solidFill>
                <a:latin typeface="Helvetica Neue"/>
                <a:cs typeface="Helvetica Neue"/>
              </a:rPr>
              <a:t>PRIME</a:t>
            </a:r>
            <a:endParaRPr lang="en-US" sz="9600" b="1" dirty="0">
              <a:solidFill>
                <a:srgbClr val="F89D1D"/>
              </a:solidFill>
              <a:latin typeface="Helvetica Neue"/>
              <a:cs typeface="Helvetica Neue"/>
            </a:endParaRPr>
          </a:p>
        </p:txBody>
      </p:sp>
      <p:pic>
        <p:nvPicPr>
          <p:cNvPr id="11" name="Picture 10" descr="SlidesPresentv2-1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0"/>
            <a:ext cx="9295404" cy="6914684"/>
          </a:xfrm>
          <a:prstGeom prst="rect">
            <a:avLst/>
          </a:prstGeom>
        </p:spPr>
      </p:pic>
      <p:sp>
        <p:nvSpPr>
          <p:cNvPr id="12" name="Title 1"/>
          <p:cNvSpPr txBox="1">
            <a:spLocks/>
          </p:cNvSpPr>
          <p:nvPr/>
        </p:nvSpPr>
        <p:spPr>
          <a:xfrm>
            <a:off x="4628744" y="365964"/>
            <a:ext cx="4652965" cy="1992573"/>
          </a:xfrm>
          <a:prstGeom prst="rect">
            <a:avLst/>
          </a:prstGeom>
        </p:spPr>
        <p:txBody>
          <a:bodyPr lIns="0" tIns="0" rIns="0" bIns="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6600" dirty="0" smtClean="0">
                <a:solidFill>
                  <a:srgbClr val="F8AA1D"/>
                </a:solidFill>
                <a:latin typeface="Helvetica Neue Light"/>
                <a:cs typeface="Helvetica Neue Light"/>
              </a:rPr>
              <a:t>Define Your</a:t>
            </a:r>
          </a:p>
          <a:p>
            <a:pPr>
              <a:lnSpc>
                <a:spcPct val="80000"/>
              </a:lnSpc>
            </a:pPr>
            <a:r>
              <a:rPr lang="en-US" sz="8800" b="1" dirty="0" smtClean="0">
                <a:solidFill>
                  <a:srgbClr val="F8AA1D"/>
                </a:solidFill>
                <a:latin typeface="Helvetica Neue"/>
                <a:cs typeface="Helvetica Neue"/>
              </a:rPr>
              <a:t>PRIME</a:t>
            </a:r>
            <a:endParaRPr lang="en-US" sz="8800" b="1" dirty="0">
              <a:solidFill>
                <a:srgbClr val="F89D1D"/>
              </a:solidFill>
              <a:latin typeface="Helvetica Neue"/>
              <a:cs typeface="Helvetica Neue"/>
            </a:endParaRPr>
          </a:p>
        </p:txBody>
      </p:sp>
      <p:sp>
        <p:nvSpPr>
          <p:cNvPr id="13" name="TextBox 12"/>
          <p:cNvSpPr txBox="1"/>
          <p:nvPr/>
        </p:nvSpPr>
        <p:spPr>
          <a:xfrm>
            <a:off x="0" y="5252591"/>
            <a:ext cx="6637361" cy="1323439"/>
          </a:xfrm>
          <a:prstGeom prst="rect">
            <a:avLst/>
          </a:prstGeom>
          <a:noFill/>
        </p:spPr>
        <p:txBody>
          <a:bodyPr wrap="square" rtlCol="0">
            <a:spAutoFit/>
          </a:bodyPr>
          <a:lstStyle/>
          <a:p>
            <a:pPr algn="ctr" defTabSz="457200"/>
            <a:r>
              <a:rPr lang="en-US" sz="4000" b="1" dirty="0" smtClean="0">
                <a:solidFill>
                  <a:srgbClr val="F49202"/>
                </a:solidFill>
              </a:rPr>
              <a:t>Simply Get Back With The Person Who Invited You Here!</a:t>
            </a:r>
          </a:p>
        </p:txBody>
      </p:sp>
      <p:sp>
        <p:nvSpPr>
          <p:cNvPr id="14" name="TextBox 13"/>
          <p:cNvSpPr txBox="1"/>
          <p:nvPr/>
        </p:nvSpPr>
        <p:spPr>
          <a:xfrm>
            <a:off x="-996" y="5034322"/>
            <a:ext cx="9220200" cy="1200329"/>
          </a:xfrm>
          <a:prstGeom prst="rect">
            <a:avLst/>
          </a:prstGeom>
          <a:noFill/>
        </p:spPr>
        <p:txBody>
          <a:bodyPr wrap="square" rtlCol="0">
            <a:spAutoFit/>
          </a:bodyPr>
          <a:lstStyle/>
          <a:p>
            <a:pPr algn="ctr" defTabSz="457200"/>
            <a:r>
              <a:rPr lang="en-US" sz="4400" b="1" dirty="0" smtClean="0">
                <a:solidFill>
                  <a:srgbClr val="F49202"/>
                </a:solidFill>
              </a:rPr>
              <a:t>DON’T JUST DEFINE IT </a:t>
            </a:r>
            <a:r>
              <a:rPr lang="en-US" sz="5400" b="1" dirty="0" smtClean="0">
                <a:solidFill>
                  <a:srgbClr val="F49202"/>
                </a:solidFill>
              </a:rPr>
              <a:t>ACHIEVE IT!</a:t>
            </a:r>
            <a:endParaRPr lang="en-US" sz="5400" b="1" dirty="0">
              <a:solidFill>
                <a:srgbClr val="F49202"/>
              </a:solidFill>
            </a:endParaRPr>
          </a:p>
          <a:p>
            <a:pPr defTabSz="457200"/>
            <a:endParaRPr lang="en-US" dirty="0">
              <a:solidFill>
                <a:prstClr val="black"/>
              </a:solidFill>
            </a:endParaRPr>
          </a:p>
        </p:txBody>
      </p:sp>
    </p:spTree>
    <p:extLst>
      <p:ext uri="{BB962C8B-B14F-4D97-AF65-F5344CB8AC3E}">
        <p14:creationId xmlns:p14="http://schemas.microsoft.com/office/powerpoint/2010/main" val="4294464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rgbClr val="0F4E0C"/>
              <a:srgbClr val="FFF1C1"/>
            </a:duotone>
            <a:lum contrast="35000"/>
            <a:extLst>
              <a:ext uri="{28A0092B-C50C-407E-A947-70E740481C1C}">
                <a14:useLocalDpi xmlns:a14="http://schemas.microsoft.com/office/drawing/2010/main" val="0"/>
              </a:ext>
            </a:extLst>
          </a:blip>
          <a:stretch>
            <a:fillRect/>
          </a:stretch>
        </p:blipFill>
        <p:spPr>
          <a:xfrm>
            <a:off x="0" y="1788"/>
            <a:ext cx="9144000" cy="6854429"/>
          </a:xfrm>
          <a:prstGeom prst="rect">
            <a:avLst/>
          </a:prstGeom>
        </p:spPr>
      </p:pic>
    </p:spTree>
    <p:extLst>
      <p:ext uri="{BB962C8B-B14F-4D97-AF65-F5344CB8AC3E}">
        <p14:creationId xmlns:p14="http://schemas.microsoft.com/office/powerpoint/2010/main" val="8617548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solidFill>
                  <a:srgbClr val="FF0000"/>
                </a:solidFill>
              </a:rPr>
              <a:t>Play Richard Madsen “fix it” video </a:t>
            </a:r>
            <a:endParaRPr lang="en-US" dirty="0">
              <a:solidFill>
                <a:srgbClr val="FF0000"/>
              </a:solidFill>
            </a:endParaRPr>
          </a:p>
        </p:txBody>
      </p:sp>
    </p:spTree>
    <p:extLst>
      <p:ext uri="{BB962C8B-B14F-4D97-AF65-F5344CB8AC3E}">
        <p14:creationId xmlns:p14="http://schemas.microsoft.com/office/powerpoint/2010/main" val="1184192586"/>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Blank">
  <a:themeElements>
    <a:clrScheme name="">
      <a:dk1>
        <a:srgbClr val="000000"/>
      </a:dk1>
      <a:lt1>
        <a:srgbClr val="FFFFFF"/>
      </a:lt1>
      <a:dk2>
        <a:srgbClr val="000000"/>
      </a:dk2>
      <a:lt2>
        <a:srgbClr val="000000"/>
      </a:lt2>
      <a:accent1>
        <a:srgbClr val="FDC131"/>
      </a:accent1>
      <a:accent2>
        <a:srgbClr val="333399"/>
      </a:accent2>
      <a:accent3>
        <a:srgbClr val="FFFFFF"/>
      </a:accent3>
      <a:accent4>
        <a:srgbClr val="000000"/>
      </a:accent4>
      <a:accent5>
        <a:srgbClr val="FEDDAD"/>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14120</TotalTime>
  <Words>2721</Words>
  <Application>Microsoft Office PowerPoint</Application>
  <PresentationFormat>On-screen Show (4:3)</PresentationFormat>
  <Paragraphs>878</Paragraphs>
  <Slides>72</Slides>
  <Notes>12</Notes>
  <HiddenSlides>0</HiddenSlides>
  <MMClips>0</MMClips>
  <ScaleCrop>false</ScaleCrop>
  <HeadingPairs>
    <vt:vector size="4" baseType="variant">
      <vt:variant>
        <vt:lpstr>Theme</vt:lpstr>
      </vt:variant>
      <vt:variant>
        <vt:i4>3</vt:i4>
      </vt:variant>
      <vt:variant>
        <vt:lpstr>Slide Titles</vt:lpstr>
      </vt:variant>
      <vt:variant>
        <vt:i4>72</vt:i4>
      </vt:variant>
    </vt:vector>
  </HeadingPairs>
  <TitlesOfParts>
    <vt:vector size="75" baseType="lpstr">
      <vt:lpstr>2_Blank</vt:lpstr>
      <vt:lpstr>Office Theme</vt:lpstr>
      <vt:lpstr>Verve</vt:lpstr>
      <vt:lpstr>PowerPoint Presentation</vt:lpstr>
      <vt:lpstr>Tod Pettus  Transformation  short video without check presentation (or anyone of the Grand Prize Prime Challenge Transformation videos could be shown here)  </vt:lpstr>
      <vt:lpstr>PowerPoint Presentation</vt:lpstr>
      <vt:lpstr>PowerPoint Presentation</vt:lpstr>
      <vt:lpstr>PowerPoint Presentation</vt:lpstr>
      <vt:lpstr>PowerPoint Presentation</vt:lpstr>
      <vt:lpstr>PowerPoint Presentation</vt:lpstr>
      <vt:lpstr>PowerPoint Presentation</vt:lpstr>
      <vt:lpstr>Play Richard Madsen “fix it” video </vt:lpstr>
      <vt:lpstr>PowerPoint Presentation</vt:lpstr>
      <vt:lpstr>PowerPoint Presentation</vt:lpstr>
      <vt:lpstr>PowerPoint Presentation</vt:lpstr>
      <vt:lpstr>PowerPoint Presentation</vt:lpstr>
      <vt:lpstr>PowerPoint Presentation</vt:lpstr>
      <vt:lpstr>Play Products Video from defineyoury.com Note: show either product video or the following product slides, but not both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Play Transformation video from defineyoury.com   </vt:lpstr>
      <vt:lpstr>PowerPoint Presentation</vt:lpstr>
      <vt:lpstr>PowerPoint Presentation</vt:lpstr>
      <vt:lpstr>PowerPoint Presentation</vt:lpstr>
      <vt:lpstr>PowerPoint Presentation</vt:lpstr>
      <vt:lpstr>Show Prime Challenge from defineyoury.com  </vt:lpstr>
      <vt:lpstr>PowerPoint Presentation</vt:lpstr>
      <vt:lpstr>Thousands of  PRIME TRANSFORMATION Graduates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Show “Next Step Video” from defineyoury.com  </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Heninger</dc:creator>
  <cp:lastModifiedBy>Suzanne Heninger</cp:lastModifiedBy>
  <cp:revision>298</cp:revision>
  <cp:lastPrinted>2014-06-13T16:48:58Z</cp:lastPrinted>
  <dcterms:created xsi:type="dcterms:W3CDTF">2014-07-27T02:01:21Z</dcterms:created>
  <dcterms:modified xsi:type="dcterms:W3CDTF">2016-08-08T23:16:30Z</dcterms:modified>
</cp:coreProperties>
</file>